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10.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media/image9.png" ContentType="image/png"/>
  <Override PartName="/ppt/media/image57.png" ContentType="image/png"/>
  <Override PartName="/ppt/media/image1.png" ContentType="image/png"/>
  <Override PartName="/ppt/media/image58.png" ContentType="image/png"/>
  <Override PartName="/ppt/media/image2.png" ContentType="image/png"/>
  <Override PartName="/ppt/media/image4.jpeg" ContentType="image/jpeg"/>
  <Override PartName="/ppt/media/image59.png" ContentType="image/png"/>
  <Override PartName="/ppt/media/image3.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8.png" ContentType="image/png"/>
  <Override PartName="/ppt/media/image49.png" ContentType="image/png"/>
  <Override PartName="/ppt/media/image50.png" ContentType="image/png"/>
  <Override PartName="/ppt/media/image51.png" ContentType="image/png"/>
  <Override PartName="/ppt/media/image52.png" ContentType="image/png"/>
  <Override PartName="/ppt/media/image53.png" ContentType="image/png"/>
  <Override PartName="/ppt/media/image54.png" ContentType="image/png"/>
  <Override PartName="/ppt/media/image55.png" ContentType="image/png"/>
  <Override PartName="/ppt/media/image56.png" ContentType="image/png"/>
  <Override PartName="/ppt/media/image60.png" ContentType="image/png"/>
  <Override PartName="/ppt/media/image61.png" ContentType="image/png"/>
  <Override PartName="/ppt/media/image62.png" ContentType="image/png"/>
  <Override PartName="/ppt/media/image63.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3004800" cy="7315200"/>
  <p:notesSz cx="6858000" cy="9947275"/>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PlaceHolder 1"/>
          <p:cNvSpPr>
            <a:spLocks noGrp="1"/>
          </p:cNvSpPr>
          <p:nvPr>
            <p:ph type="sldImg"/>
          </p:nvPr>
        </p:nvSpPr>
        <p:spPr>
          <a:xfrm>
            <a:off x="216000" y="812520"/>
            <a:ext cx="7127280" cy="4008960"/>
          </a:xfrm>
          <a:prstGeom prst="rect">
            <a:avLst/>
          </a:prstGeom>
        </p:spPr>
        <p:txBody>
          <a:bodyPr lIns="0" rIns="0" tIns="0" bIns="0" anchor="ctr"/>
          <a:p>
            <a:r>
              <a:rPr b="0" lang="ro-RO" sz="1800" spc="-1" strike="noStrike">
                <a:solidFill>
                  <a:srgbClr val="000000"/>
                </a:solidFill>
                <a:latin typeface="Arial"/>
              </a:rPr>
              <a:t>Apasă pentru deplasarea diapozitivului</a:t>
            </a:r>
            <a:endParaRPr b="0" lang="ro-RO" sz="1800" spc="-1" strike="noStrike">
              <a:solidFill>
                <a:srgbClr val="000000"/>
              </a:solidFill>
              <a:latin typeface="Arial"/>
            </a:endParaRPr>
          </a:p>
        </p:txBody>
      </p:sp>
      <p:sp>
        <p:nvSpPr>
          <p:cNvPr id="118" name="PlaceHolder 2"/>
          <p:cNvSpPr>
            <a:spLocks noGrp="1"/>
          </p:cNvSpPr>
          <p:nvPr>
            <p:ph type="body"/>
          </p:nvPr>
        </p:nvSpPr>
        <p:spPr>
          <a:xfrm>
            <a:off x="756000" y="5078520"/>
            <a:ext cx="6047640" cy="4811040"/>
          </a:xfrm>
          <a:prstGeom prst="rect">
            <a:avLst/>
          </a:prstGeom>
        </p:spPr>
        <p:txBody>
          <a:bodyPr lIns="0" rIns="0" tIns="0" bIns="0"/>
          <a:p>
            <a:r>
              <a:rPr b="0" lang="ro-RO" sz="2000" spc="-1" strike="noStrike">
                <a:latin typeface="Arial"/>
              </a:rPr>
              <a:t>Apasă pentru editare format note</a:t>
            </a:r>
            <a:endParaRPr b="0" lang="ro-RO" sz="2000" spc="-1" strike="noStrike">
              <a:latin typeface="Arial"/>
            </a:endParaRPr>
          </a:p>
        </p:txBody>
      </p:sp>
      <p:sp>
        <p:nvSpPr>
          <p:cNvPr id="119" name="PlaceHolder 3"/>
          <p:cNvSpPr>
            <a:spLocks noGrp="1"/>
          </p:cNvSpPr>
          <p:nvPr>
            <p:ph type="hdr"/>
          </p:nvPr>
        </p:nvSpPr>
        <p:spPr>
          <a:xfrm>
            <a:off x="0" y="0"/>
            <a:ext cx="3280680" cy="534240"/>
          </a:xfrm>
          <a:prstGeom prst="rect">
            <a:avLst/>
          </a:prstGeom>
        </p:spPr>
        <p:txBody>
          <a:bodyPr lIns="0" rIns="0" tIns="0" bIns="0"/>
          <a:p>
            <a:r>
              <a:rPr b="0" lang="ro-RO" sz="1400" spc="-1" strike="noStrike">
                <a:latin typeface="Times New Roman"/>
              </a:rPr>
              <a:t>&lt;antet&gt;</a:t>
            </a:r>
            <a:endParaRPr b="0" lang="ro-RO" sz="1400" spc="-1" strike="noStrike">
              <a:latin typeface="Times New Roman"/>
            </a:endParaRPr>
          </a:p>
        </p:txBody>
      </p:sp>
      <p:sp>
        <p:nvSpPr>
          <p:cNvPr id="120" name="PlaceHolder 4"/>
          <p:cNvSpPr>
            <a:spLocks noGrp="1"/>
          </p:cNvSpPr>
          <p:nvPr>
            <p:ph type="dt"/>
          </p:nvPr>
        </p:nvSpPr>
        <p:spPr>
          <a:xfrm>
            <a:off x="4278960" y="0"/>
            <a:ext cx="3280680" cy="534240"/>
          </a:xfrm>
          <a:prstGeom prst="rect">
            <a:avLst/>
          </a:prstGeom>
        </p:spPr>
        <p:txBody>
          <a:bodyPr lIns="0" rIns="0" tIns="0" bIns="0"/>
          <a:p>
            <a:pPr algn="r"/>
            <a:r>
              <a:rPr b="0" lang="ro-RO" sz="1400" spc="-1" strike="noStrike">
                <a:latin typeface="Times New Roman"/>
              </a:rPr>
              <a:t>&lt;data/ora&gt;</a:t>
            </a:r>
            <a:endParaRPr b="0" lang="ro-RO" sz="1400" spc="-1" strike="noStrike">
              <a:latin typeface="Times New Roman"/>
            </a:endParaRPr>
          </a:p>
        </p:txBody>
      </p:sp>
      <p:sp>
        <p:nvSpPr>
          <p:cNvPr id="121" name="PlaceHolder 5"/>
          <p:cNvSpPr>
            <a:spLocks noGrp="1"/>
          </p:cNvSpPr>
          <p:nvPr>
            <p:ph type="ftr"/>
          </p:nvPr>
        </p:nvSpPr>
        <p:spPr>
          <a:xfrm>
            <a:off x="0" y="10157400"/>
            <a:ext cx="3280680" cy="534240"/>
          </a:xfrm>
          <a:prstGeom prst="rect">
            <a:avLst/>
          </a:prstGeom>
        </p:spPr>
        <p:txBody>
          <a:bodyPr lIns="0" rIns="0" tIns="0" bIns="0" anchor="b"/>
          <a:p>
            <a:r>
              <a:rPr b="0" lang="ro-RO" sz="1400" spc="-1" strike="noStrike">
                <a:latin typeface="Times New Roman"/>
              </a:rPr>
              <a:t>&lt;subsol&gt;</a:t>
            </a:r>
            <a:endParaRPr b="0" lang="ro-RO" sz="1400" spc="-1" strike="noStrike">
              <a:latin typeface="Times New Roman"/>
            </a:endParaRPr>
          </a:p>
        </p:txBody>
      </p:sp>
      <p:sp>
        <p:nvSpPr>
          <p:cNvPr id="122" name="PlaceHolder 6"/>
          <p:cNvSpPr>
            <a:spLocks noGrp="1"/>
          </p:cNvSpPr>
          <p:nvPr>
            <p:ph type="sldNum"/>
          </p:nvPr>
        </p:nvSpPr>
        <p:spPr>
          <a:xfrm>
            <a:off x="4278960" y="10157400"/>
            <a:ext cx="3280680" cy="534240"/>
          </a:xfrm>
          <a:prstGeom prst="rect">
            <a:avLst/>
          </a:prstGeom>
        </p:spPr>
        <p:txBody>
          <a:bodyPr lIns="0" rIns="0" tIns="0" bIns="0" anchor="b"/>
          <a:p>
            <a:pPr algn="r"/>
            <a:fld id="{9BA110D4-42E6-4726-9EEE-12DC5C966788}" type="slidenum">
              <a:rPr b="0" lang="ro-RO" sz="1400" spc="-1" strike="noStrike">
                <a:latin typeface="Times New Roman"/>
              </a:rPr>
              <a:t>&lt;număr&gt;</a:t>
            </a:fld>
            <a:endParaRPr b="0" lang="ro-RO"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PlaceHolder 1"/>
          <p:cNvSpPr>
            <a:spLocks noGrp="1"/>
          </p:cNvSpPr>
          <p:nvPr>
            <p:ph type="sldImg"/>
          </p:nvPr>
        </p:nvSpPr>
        <p:spPr>
          <a:xfrm>
            <a:off x="114480" y="746280"/>
            <a:ext cx="6629040" cy="3730320"/>
          </a:xfrm>
          <a:prstGeom prst="rect">
            <a:avLst/>
          </a:prstGeom>
        </p:spPr>
      </p:sp>
      <p:sp>
        <p:nvSpPr>
          <p:cNvPr id="298" name="PlaceHolder 2"/>
          <p:cNvSpPr>
            <a:spLocks noGrp="1"/>
          </p:cNvSpPr>
          <p:nvPr>
            <p:ph type="body"/>
          </p:nvPr>
        </p:nvSpPr>
        <p:spPr>
          <a:xfrm>
            <a:off x="914400" y="4725000"/>
            <a:ext cx="5028840" cy="4475880"/>
          </a:xfrm>
          <a:prstGeom prst="rect">
            <a:avLst/>
          </a:prstGeom>
        </p:spPr>
        <p:txBody>
          <a:bodyPr lIns="90000" rIns="90000" tIns="45000" bIns="45000"/>
          <a:p>
            <a:pPr marL="216000" indent="-215640">
              <a:lnSpc>
                <a:spcPct val="100000"/>
              </a:lnSpc>
            </a:pPr>
            <a:r>
              <a:rPr b="0" lang="ro-RO" sz="2000" spc="-1" strike="noStrike">
                <a:latin typeface="Arial"/>
              </a:rPr>
              <a:t>Pentru a ne bucura de o asimilare corectă a nutrienților sunt importante compatibilitatea și sinergia acestora. </a:t>
            </a:r>
            <a:endParaRPr b="0" lang="ro-RO" sz="20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PlaceHolder 1"/>
          <p:cNvSpPr>
            <a:spLocks noGrp="1"/>
          </p:cNvSpPr>
          <p:nvPr>
            <p:ph type="sldImg"/>
          </p:nvPr>
        </p:nvSpPr>
        <p:spPr>
          <a:xfrm>
            <a:off x="114480" y="746280"/>
            <a:ext cx="6629040" cy="3730320"/>
          </a:xfrm>
          <a:prstGeom prst="rect">
            <a:avLst/>
          </a:prstGeom>
        </p:spPr>
      </p:sp>
      <p:sp>
        <p:nvSpPr>
          <p:cNvPr id="300" name="PlaceHolder 2"/>
          <p:cNvSpPr>
            <a:spLocks noGrp="1"/>
          </p:cNvSpPr>
          <p:nvPr>
            <p:ph type="body"/>
          </p:nvPr>
        </p:nvSpPr>
        <p:spPr>
          <a:xfrm>
            <a:off x="914400" y="4725000"/>
            <a:ext cx="5028840" cy="4475880"/>
          </a:xfrm>
          <a:prstGeom prst="rect">
            <a:avLst/>
          </a:prstGeom>
        </p:spPr>
        <p:txBody>
          <a:bodyPr lIns="90000" rIns="90000" tIns="45000" bIns="45000"/>
          <a:p>
            <a:pPr marL="216000" indent="-215640">
              <a:lnSpc>
                <a:spcPct val="100000"/>
              </a:lnSpc>
            </a:pPr>
            <a:r>
              <a:rPr b="0" lang="ro-RO" sz="1200" spc="-1" strike="noStrike">
                <a:solidFill>
                  <a:srgbClr val="000000"/>
                </a:solidFill>
                <a:latin typeface="+mn-lt"/>
                <a:ea typeface="+mn-ea"/>
              </a:rPr>
              <a:t>Obiectivul Pentokanului, fiecare comprimat conținând 420 mg de potasiu, vitamina C și riboză, este de a asigura o concentrație constantă a potasiului în interiorul celulei pentru o funcționare corectă a pompei de potasiu și sodiu, necesară pentru funcționarea sănătoasă a celulei și a organismului, în general. Complexul de potasiu cu riboză și vitamina C creează condițiile pentru refacerea rapidă a resurselor energetice și menținerea capacității complete de funcționare a celulei, chiar și în condițiile stresului oxidativ. Potasiul ajută la creșterea rezistenței musculare </a:t>
            </a:r>
            <a:r>
              <a:rPr b="0" lang="ro-RO" sz="2000" spc="-1" strike="noStrike">
                <a:solidFill>
                  <a:srgbClr val="000000"/>
                </a:solidFill>
                <a:latin typeface="+mn-lt"/>
                <a:ea typeface="+mn-ea"/>
              </a:rPr>
              <a:t>(iar inima este un mușchi).  </a:t>
            </a:r>
            <a:endParaRPr b="0" lang="ro-RO" sz="2000" spc="-1" strike="noStrike">
              <a:latin typeface="Arial"/>
            </a:endParaRPr>
          </a:p>
          <a:p>
            <a:pPr marL="216000" indent="-215640">
              <a:lnSpc>
                <a:spcPct val="100000"/>
              </a:lnSpc>
            </a:pPr>
            <a:endParaRPr b="0" lang="ro-RO" sz="2000" spc="-1" strike="noStrike">
              <a:latin typeface="Arial"/>
            </a:endParaRPr>
          </a:p>
          <a:p>
            <a:pPr marL="216000" indent="-215640">
              <a:lnSpc>
                <a:spcPct val="100000"/>
              </a:lnSpc>
            </a:pPr>
            <a:endParaRPr b="0" lang="ro-RO" sz="2000" spc="-1" strike="noStrike">
              <a:latin typeface="Arial"/>
            </a:endParaRPr>
          </a:p>
          <a:p>
            <a:pPr marL="216000" indent="-215640">
              <a:lnSpc>
                <a:spcPct val="100000"/>
              </a:lnSpc>
            </a:pPr>
            <a:endParaRPr b="0" lang="ro-RO"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PlaceHolder 1"/>
          <p:cNvSpPr>
            <a:spLocks noGrp="1"/>
          </p:cNvSpPr>
          <p:nvPr>
            <p:ph type="sldImg"/>
          </p:nvPr>
        </p:nvSpPr>
        <p:spPr>
          <a:xfrm>
            <a:off x="114480" y="746280"/>
            <a:ext cx="6629040" cy="3730320"/>
          </a:xfrm>
          <a:prstGeom prst="rect">
            <a:avLst/>
          </a:prstGeom>
        </p:spPr>
      </p:sp>
      <p:sp>
        <p:nvSpPr>
          <p:cNvPr id="302" name="PlaceHolder 2"/>
          <p:cNvSpPr>
            <a:spLocks noGrp="1"/>
          </p:cNvSpPr>
          <p:nvPr>
            <p:ph type="body"/>
          </p:nvPr>
        </p:nvSpPr>
        <p:spPr>
          <a:xfrm>
            <a:off x="914400" y="4725000"/>
            <a:ext cx="5028840" cy="4475880"/>
          </a:xfrm>
          <a:prstGeom prst="rect">
            <a:avLst/>
          </a:prstGeom>
        </p:spPr>
        <p:txBody>
          <a:bodyPr lIns="90000" rIns="90000" tIns="45000" bIns="45000"/>
          <a:p>
            <a:pPr marL="216000" indent="-215640">
              <a:lnSpc>
                <a:spcPct val="100000"/>
              </a:lnSpc>
            </a:pPr>
            <a:r>
              <a:rPr b="0" lang="ro-RO" sz="2000" spc="-1" strike="noStrike">
                <a:latin typeface="Arial"/>
              </a:rPr>
              <a:t>Coenzima Q10 (ubichinona) este principala componentă a mitocondriilor din celule, care produc cca 95% din întreaga energie a organismului. Energia este necesară pentru funcționarea inimii. De asemenea, coenzima Q10 (ubichinona)  ajută la neutralizarea efectelor negative ale stresului oxidativ, provocat de obiceiurile nesănătoase, crește rezistența organismului la eforturile fizice și stresul emoțional. </a:t>
            </a:r>
            <a:endParaRPr b="0" lang="ro-RO" sz="2000" spc="-1" strike="noStrike">
              <a:latin typeface="Arial"/>
            </a:endParaRPr>
          </a:p>
          <a:p>
            <a:pPr marL="216000" indent="-215640">
              <a:lnSpc>
                <a:spcPct val="100000"/>
              </a:lnSpc>
            </a:pPr>
            <a:r>
              <a:rPr b="0" lang="ro-RO" sz="2000" spc="-1" strike="noStrike">
                <a:latin typeface="Arial"/>
              </a:rPr>
              <a:t>*Secreția de coenzimă din organism începe să scadă după vârsta de 25 de ani. </a:t>
            </a:r>
            <a:endParaRPr b="0" lang="ro-RO"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PlaceHolder 1"/>
          <p:cNvSpPr>
            <a:spLocks noGrp="1"/>
          </p:cNvSpPr>
          <p:nvPr>
            <p:ph type="sldImg"/>
          </p:nvPr>
        </p:nvSpPr>
        <p:spPr>
          <a:xfrm>
            <a:off x="114480" y="746280"/>
            <a:ext cx="6629040" cy="3730320"/>
          </a:xfrm>
          <a:prstGeom prst="rect">
            <a:avLst/>
          </a:prstGeom>
        </p:spPr>
      </p:sp>
      <p:sp>
        <p:nvSpPr>
          <p:cNvPr id="304" name="PlaceHolder 2"/>
          <p:cNvSpPr>
            <a:spLocks noGrp="1"/>
          </p:cNvSpPr>
          <p:nvPr>
            <p:ph type="body"/>
          </p:nvPr>
        </p:nvSpPr>
        <p:spPr>
          <a:xfrm>
            <a:off x="914400" y="4725000"/>
            <a:ext cx="5028840" cy="4475880"/>
          </a:xfrm>
          <a:prstGeom prst="rect">
            <a:avLst/>
          </a:prstGeom>
        </p:spPr>
        <p:txBody>
          <a:bodyPr lIns="90000" rIns="90000" tIns="45000" bIns="45000"/>
          <a:p>
            <a:pPr marL="216000" indent="-215640">
              <a:lnSpc>
                <a:spcPct val="100000"/>
              </a:lnSpc>
            </a:pPr>
            <a:r>
              <a:rPr b="0" lang="ro-RO" sz="2000" spc="-1" strike="noStrike">
                <a:latin typeface="Arial"/>
              </a:rPr>
              <a:t>Studiile derulate de oamenii de știință ruși și americani au demonstrat rolul crucial al taurinei în tratamentul și profilaxia mai multor afecțiuni cardiovasculare. În general, organismul uman primește taurina din hrană (cea mai mare cantitate de taurină este conținută de carne și fructe de mare, fiind necesară și veganilor și vegetarienilor), însă este posibil ca taurina de care beneficiem în acest mod să fie insuficientă, în special în cazul afecțiunilor cardiovasculare. De aceea, este recomandată administrarea suplimentară de taurină sub forma suplimentelor alimentare biologic active.</a:t>
            </a:r>
            <a:endParaRPr b="0" lang="ro-RO" sz="2000" spc="-1" strike="noStrike">
              <a:latin typeface="Arial"/>
            </a:endParaRPr>
          </a:p>
          <a:p>
            <a:pPr marL="216000" indent="-215640">
              <a:lnSpc>
                <a:spcPct val="100000"/>
              </a:lnSpc>
            </a:pPr>
            <a:endParaRPr b="0" lang="ro-RO"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PlaceHolder 1"/>
          <p:cNvSpPr>
            <a:spLocks noGrp="1"/>
          </p:cNvSpPr>
          <p:nvPr>
            <p:ph type="sldImg"/>
          </p:nvPr>
        </p:nvSpPr>
        <p:spPr>
          <a:xfrm>
            <a:off x="114480" y="746280"/>
            <a:ext cx="6629040" cy="3730320"/>
          </a:xfrm>
          <a:prstGeom prst="rect">
            <a:avLst/>
          </a:prstGeom>
        </p:spPr>
      </p:sp>
      <p:sp>
        <p:nvSpPr>
          <p:cNvPr id="306" name="PlaceHolder 2"/>
          <p:cNvSpPr>
            <a:spLocks noGrp="1"/>
          </p:cNvSpPr>
          <p:nvPr>
            <p:ph type="body"/>
          </p:nvPr>
        </p:nvSpPr>
        <p:spPr>
          <a:xfrm>
            <a:off x="914400" y="4725000"/>
            <a:ext cx="5028840" cy="4475880"/>
          </a:xfrm>
          <a:prstGeom prst="rect">
            <a:avLst/>
          </a:prstGeom>
        </p:spPr>
        <p:txBody>
          <a:bodyPr lIns="90000" rIns="90000" tIns="45000" bIns="45000"/>
          <a:p>
            <a:pPr marL="216000" indent="-215640">
              <a:lnSpc>
                <a:spcPct val="100000"/>
              </a:lnSpc>
            </a:pPr>
            <a:r>
              <a:rPr b="0" lang="ro-RO" sz="2000" spc="-1" strike="noStrike">
                <a:latin typeface="Arial"/>
              </a:rPr>
              <a:t>Magneziul este considerat cel mai important mineral pentru inimă. Acest mineral controlează funcționarea normală a celulelor inimii și ciclul cardiac, extinde lumenul vascular, contribuind la scăderea tensiunii arteriale ridicate. Studiile științifice au demonstrat că un mic deficit de magneziu poate provoaca afecțiuni cardiace, iar un deficit semnificativ poate provoca infarctul. </a:t>
            </a:r>
            <a:endParaRPr b="0" lang="ro-RO" sz="2000" spc="-1" strike="noStrike">
              <a:latin typeface="Arial"/>
            </a:endParaRPr>
          </a:p>
          <a:p>
            <a:pPr marL="216000" indent="-215640">
              <a:lnSpc>
                <a:spcPct val="100000"/>
              </a:lnSpc>
            </a:pPr>
            <a:endParaRPr b="0" lang="ro-RO"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sldImg"/>
          </p:nvPr>
        </p:nvSpPr>
        <p:spPr>
          <a:xfrm>
            <a:off x="114480" y="746280"/>
            <a:ext cx="6629040" cy="3730320"/>
          </a:xfrm>
          <a:prstGeom prst="rect">
            <a:avLst/>
          </a:prstGeom>
        </p:spPr>
      </p:sp>
      <p:sp>
        <p:nvSpPr>
          <p:cNvPr id="308" name="PlaceHolder 2"/>
          <p:cNvSpPr>
            <a:spLocks noGrp="1"/>
          </p:cNvSpPr>
          <p:nvPr>
            <p:ph type="body"/>
          </p:nvPr>
        </p:nvSpPr>
        <p:spPr>
          <a:xfrm>
            <a:off x="914400" y="4725000"/>
            <a:ext cx="5028840" cy="4475880"/>
          </a:xfrm>
          <a:prstGeom prst="rect">
            <a:avLst/>
          </a:prstGeom>
        </p:spPr>
        <p:txBody>
          <a:bodyPr lIns="90000" rIns="90000" tIns="45000" bIns="45000"/>
          <a:p>
            <a:pPr>
              <a:lnSpc>
                <a:spcPct val="100000"/>
              </a:lnSpc>
            </a:pPr>
            <a:r>
              <a:rPr b="0" lang="ro-RO" sz="2000" spc="-1" strike="noStrike">
                <a:latin typeface="Arial"/>
              </a:rPr>
              <a:t>Pentru a menține sub control sănătatea inimii, CARDIOPACK este o soluție la îndemână!</a:t>
            </a:r>
            <a:endParaRPr b="0" lang="ro-RO"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PlaceHolder 1"/>
          <p:cNvSpPr>
            <a:spLocks noGrp="1"/>
          </p:cNvSpPr>
          <p:nvPr>
            <p:ph type="sldImg"/>
          </p:nvPr>
        </p:nvSpPr>
        <p:spPr>
          <a:xfrm>
            <a:off x="114480" y="746280"/>
            <a:ext cx="6629040" cy="3730320"/>
          </a:xfrm>
          <a:prstGeom prst="rect">
            <a:avLst/>
          </a:prstGeom>
        </p:spPr>
      </p:sp>
      <p:sp>
        <p:nvSpPr>
          <p:cNvPr id="310" name="PlaceHolder 2"/>
          <p:cNvSpPr>
            <a:spLocks noGrp="1"/>
          </p:cNvSpPr>
          <p:nvPr>
            <p:ph type="body"/>
          </p:nvPr>
        </p:nvSpPr>
        <p:spPr>
          <a:xfrm>
            <a:off x="914400" y="4725000"/>
            <a:ext cx="5028840" cy="4475880"/>
          </a:xfrm>
          <a:prstGeom prst="rect">
            <a:avLst/>
          </a:prstGeom>
        </p:spPr>
        <p:txBody>
          <a:bodyPr lIns="90000" rIns="90000" tIns="45000" bIns="45000"/>
          <a:p>
            <a:pPr marL="216000" indent="-215640">
              <a:lnSpc>
                <a:spcPct val="100000"/>
              </a:lnSpc>
            </a:pPr>
            <a:r>
              <a:rPr b="0" lang="ro-RO" sz="2000" spc="-1" strike="noStrike">
                <a:latin typeface="Arial"/>
              </a:rPr>
              <a:t>Inima este organul care îndeplinește o multitudine de sarcini, iar pentru menținerea sănătății acesteia este necesară o abordare complexă multilaterală. </a:t>
            </a:r>
            <a:br/>
            <a:r>
              <a:rPr b="0" lang="ro-RO" sz="2000" spc="-1" strike="noStrike">
                <a:latin typeface="Arial"/>
              </a:rPr>
              <a:t>În instrucțiunile pachetului veți găsi schema clară de utilizare pentru întreaga perioadă de administrare de 60 de zile. Un alt factor cheie este prețul: costul produselor din kit este mai mic decât produsele achiziționate separat. </a:t>
            </a:r>
            <a:endParaRPr b="0" lang="ro-RO"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PlaceHolder 1"/>
          <p:cNvSpPr>
            <a:spLocks noGrp="1"/>
          </p:cNvSpPr>
          <p:nvPr>
            <p:ph type="sldImg"/>
          </p:nvPr>
        </p:nvSpPr>
        <p:spPr>
          <a:xfrm>
            <a:off x="114480" y="746280"/>
            <a:ext cx="6629040" cy="3730320"/>
          </a:xfrm>
          <a:prstGeom prst="rect">
            <a:avLst/>
          </a:prstGeom>
        </p:spPr>
      </p:sp>
      <p:sp>
        <p:nvSpPr>
          <p:cNvPr id="312" name="PlaceHolder 2"/>
          <p:cNvSpPr>
            <a:spLocks noGrp="1"/>
          </p:cNvSpPr>
          <p:nvPr>
            <p:ph type="body"/>
          </p:nvPr>
        </p:nvSpPr>
        <p:spPr>
          <a:xfrm>
            <a:off x="914400" y="4725000"/>
            <a:ext cx="5028840" cy="4475880"/>
          </a:xfrm>
          <a:prstGeom prst="rect">
            <a:avLst/>
          </a:prstGeom>
        </p:spPr>
        <p:txBody>
          <a:bodyPr lIns="90000" rIns="90000" tIns="45000" bIns="45000"/>
          <a:p>
            <a:pPr marL="216000" indent="-215640">
              <a:lnSpc>
                <a:spcPct val="100000"/>
              </a:lnSpc>
            </a:pPr>
            <a:r>
              <a:rPr b="0" lang="ro-RO" sz="2000" spc="-1" strike="noStrike">
                <a:latin typeface="Arial"/>
              </a:rPr>
              <a:t>C-Pack are un efect revitalizant, crește rezistența la efort a mușchiului cardiac, îmbunătățește starea de sănătate a vaselor de sânge, reduce riscul de a dezvolta afecțiuni cardiovasculare și evenimente cardiace catastrofale (infarct, AVC).</a:t>
            </a:r>
            <a:endParaRPr b="0" lang="ro-RO" sz="20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PlaceHolder 1"/>
          <p:cNvSpPr>
            <a:spLocks noGrp="1"/>
          </p:cNvSpPr>
          <p:nvPr>
            <p:ph type="sldImg"/>
          </p:nvPr>
        </p:nvSpPr>
        <p:spPr>
          <a:xfrm>
            <a:off x="114480" y="746280"/>
            <a:ext cx="6629040" cy="3730320"/>
          </a:xfrm>
          <a:prstGeom prst="rect">
            <a:avLst/>
          </a:prstGeom>
        </p:spPr>
      </p:sp>
      <p:sp>
        <p:nvSpPr>
          <p:cNvPr id="282" name="PlaceHolder 2"/>
          <p:cNvSpPr>
            <a:spLocks noGrp="1"/>
          </p:cNvSpPr>
          <p:nvPr>
            <p:ph type="body"/>
          </p:nvPr>
        </p:nvSpPr>
        <p:spPr>
          <a:xfrm>
            <a:off x="914400" y="4725000"/>
            <a:ext cx="5028840" cy="4475880"/>
          </a:xfrm>
          <a:prstGeom prst="rect">
            <a:avLst/>
          </a:prstGeom>
        </p:spPr>
        <p:txBody>
          <a:bodyPr lIns="90000" rIns="90000" tIns="45000" bIns="45000"/>
          <a:p>
            <a:pPr marL="216000" indent="-215640">
              <a:lnSpc>
                <a:spcPct val="100000"/>
              </a:lnSpc>
            </a:pPr>
            <a:r>
              <a:rPr b="0" lang="ro-RO" sz="2000" spc="-1" strike="noStrike">
                <a:latin typeface="Arial"/>
              </a:rPr>
              <a:t>Să vorbim despre inimă! Inima este unicul organ care începe să funcționeze înainte ca omul să vină pe lume. Ea începe să bată la patru săptămâni după concepție și nu se mai oprește până la moarte. O gratulăm cu multe epitete romantice: ”are o inimă de aur”, ”a mulțumi din inimă”, “inima îmi spune că ceva nu e în regulă”. Iar atunci când te îndrăgostești bătăile inimii se întețesc, iar când ești speriat ”îți îngheață inima”. Însă, nu doar inima depinde de noi, ci și noi depindem de ea. Astfel, felul în care avem grijă de sănătatea inimii se reflectă asupra calității vieții și longevității noastre.</a:t>
            </a:r>
            <a:endParaRPr b="0" lang="ro-RO"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PlaceHolder 1"/>
          <p:cNvSpPr>
            <a:spLocks noGrp="1"/>
          </p:cNvSpPr>
          <p:nvPr>
            <p:ph type="sldImg"/>
          </p:nvPr>
        </p:nvSpPr>
        <p:spPr>
          <a:xfrm>
            <a:off x="114480" y="746280"/>
            <a:ext cx="6629040" cy="3730320"/>
          </a:xfrm>
          <a:prstGeom prst="rect">
            <a:avLst/>
          </a:prstGeom>
        </p:spPr>
      </p:sp>
      <p:sp>
        <p:nvSpPr>
          <p:cNvPr id="284" name="PlaceHolder 2"/>
          <p:cNvSpPr>
            <a:spLocks noGrp="1"/>
          </p:cNvSpPr>
          <p:nvPr>
            <p:ph type="body"/>
          </p:nvPr>
        </p:nvSpPr>
        <p:spPr>
          <a:xfrm>
            <a:off x="914400" y="4725000"/>
            <a:ext cx="5028840" cy="4475880"/>
          </a:xfrm>
          <a:prstGeom prst="rect">
            <a:avLst/>
          </a:prstGeom>
        </p:spPr>
        <p:txBody>
          <a:bodyPr lIns="90000" rIns="90000" tIns="45000" bIns="45000"/>
          <a:p>
            <a:pPr marL="216000" indent="-215640">
              <a:lnSpc>
                <a:spcPct val="100000"/>
              </a:lnSpc>
            </a:pPr>
            <a:r>
              <a:rPr b="0" lang="ro-RO" sz="2000" spc="-1" strike="noStrike">
                <a:latin typeface="Arial"/>
              </a:rPr>
              <a:t>Inima unui adult efectuează cca:</a:t>
            </a:r>
            <a:endParaRPr b="0" lang="ro-RO" sz="2000" spc="-1" strike="noStrike">
              <a:latin typeface="Arial"/>
            </a:endParaRPr>
          </a:p>
          <a:p>
            <a:pPr marL="216000" indent="-215640">
              <a:lnSpc>
                <a:spcPct val="100000"/>
              </a:lnSpc>
            </a:pPr>
            <a:r>
              <a:rPr b="0" lang="ro-RO" sz="2000" spc="-1" strike="noStrike">
                <a:latin typeface="Arial"/>
              </a:rPr>
              <a:t>72 bătăi pe minut; </a:t>
            </a:r>
            <a:endParaRPr b="0" lang="ro-RO" sz="2000" spc="-1" strike="noStrike">
              <a:latin typeface="Arial"/>
            </a:endParaRPr>
          </a:p>
          <a:p>
            <a:pPr marL="216000" indent="-215640">
              <a:lnSpc>
                <a:spcPct val="100000"/>
              </a:lnSpc>
            </a:pPr>
            <a:r>
              <a:rPr b="0" lang="ro-RO" sz="2000" spc="-1" strike="noStrike">
                <a:latin typeface="Arial"/>
              </a:rPr>
              <a:t>100 mii de bătăi pe zi; </a:t>
            </a:r>
            <a:endParaRPr b="0" lang="ro-RO" sz="2000" spc="-1" strike="noStrike">
              <a:latin typeface="Arial"/>
            </a:endParaRPr>
          </a:p>
          <a:p>
            <a:pPr marL="216000" indent="-215640">
              <a:lnSpc>
                <a:spcPct val="100000"/>
              </a:lnSpc>
            </a:pPr>
            <a:r>
              <a:rPr b="0" lang="ro-RO" sz="2000" spc="-1" strike="noStrike">
                <a:latin typeface="Arial"/>
              </a:rPr>
              <a:t> </a:t>
            </a:r>
            <a:r>
              <a:rPr b="0" lang="ro-RO" sz="2000" spc="-1" strike="noStrike">
                <a:latin typeface="Arial"/>
              </a:rPr>
              <a:t>36,5 milioane de bătăi pe an; </a:t>
            </a:r>
            <a:endParaRPr b="0" lang="ro-RO" sz="2000" spc="-1" strike="noStrike">
              <a:latin typeface="Arial"/>
            </a:endParaRPr>
          </a:p>
          <a:p>
            <a:pPr marL="216000" indent="-215640">
              <a:lnSpc>
                <a:spcPct val="100000"/>
              </a:lnSpc>
            </a:pPr>
            <a:r>
              <a:rPr b="0" lang="ro-RO" sz="2000" spc="-1" strike="noStrike">
                <a:latin typeface="Arial"/>
              </a:rPr>
              <a:t> </a:t>
            </a:r>
            <a:r>
              <a:rPr b="0" lang="ro-RO" sz="2000" spc="-1" strike="noStrike">
                <a:latin typeface="Arial"/>
              </a:rPr>
              <a:t>2,5 miliarde de bătăi pe parcursul vieții.</a:t>
            </a:r>
            <a:endParaRPr b="0" lang="ro-RO" sz="2000" spc="-1" strike="noStrike">
              <a:latin typeface="Arial"/>
            </a:endParaRPr>
          </a:p>
          <a:p>
            <a:pPr marL="216000" indent="-215640">
              <a:lnSpc>
                <a:spcPct val="100000"/>
              </a:lnSpc>
            </a:pPr>
            <a:r>
              <a:rPr b="0" lang="ro-RO" sz="2000" spc="-1" strike="noStrike">
                <a:latin typeface="Arial"/>
              </a:rPr>
              <a:t>Inima asigură alimentarea cu sânge a celor aproape 75 de trilioane de celule din organism. Pe parcursul vieții, cu o durată medie, inima pompează cca. 5,7 milioane de litri de sânge. Este o cantitate suficientă pentru a umple 200 de cisterne de tren. </a:t>
            </a:r>
            <a:endParaRPr b="0" lang="ro-RO"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PlaceHolder 1"/>
          <p:cNvSpPr>
            <a:spLocks noGrp="1"/>
          </p:cNvSpPr>
          <p:nvPr>
            <p:ph type="sldImg"/>
          </p:nvPr>
        </p:nvSpPr>
        <p:spPr>
          <a:xfrm>
            <a:off x="114480" y="746280"/>
            <a:ext cx="6629040" cy="3730320"/>
          </a:xfrm>
          <a:prstGeom prst="rect">
            <a:avLst/>
          </a:prstGeom>
        </p:spPr>
      </p:sp>
      <p:sp>
        <p:nvSpPr>
          <p:cNvPr id="286" name="PlaceHolder 2"/>
          <p:cNvSpPr>
            <a:spLocks noGrp="1"/>
          </p:cNvSpPr>
          <p:nvPr>
            <p:ph type="body"/>
          </p:nvPr>
        </p:nvSpPr>
        <p:spPr>
          <a:xfrm>
            <a:off x="914400" y="4725000"/>
            <a:ext cx="5028840" cy="4475880"/>
          </a:xfrm>
          <a:prstGeom prst="rect">
            <a:avLst/>
          </a:prstGeom>
        </p:spPr>
        <p:txBody>
          <a:bodyPr lIns="90000" rIns="90000" tIns="45000" bIns="45000"/>
          <a:p>
            <a:pPr marL="216000" indent="-215640">
              <a:lnSpc>
                <a:spcPct val="100000"/>
              </a:lnSpc>
            </a:pPr>
            <a:r>
              <a:rPr b="0" lang="ro-RO" sz="1200" spc="-1" strike="noStrike">
                <a:latin typeface="+mn-lt"/>
                <a:ea typeface="+mn-ea"/>
              </a:rPr>
              <a:t>OMS identifică trei factori principali ai riscului de apariție a afecțiunilor cardiovasculare acute: hipertensiunea arterială, nivelul ridicat de colesterol și fumatul. </a:t>
            </a:r>
            <a:endParaRPr b="0" lang="ro-RO" sz="1200" spc="-1" strike="noStrike">
              <a:latin typeface="Arial"/>
            </a:endParaRPr>
          </a:p>
          <a:p>
            <a:pPr marL="216000" indent="-215640">
              <a:lnSpc>
                <a:spcPct val="100000"/>
              </a:lnSpc>
            </a:pPr>
            <a:r>
              <a:rPr b="0" lang="ro-RO" sz="1200" spc="-1" strike="noStrike">
                <a:latin typeface="+mn-lt"/>
                <a:ea typeface="+mn-ea"/>
              </a:rPr>
              <a:t>De exemplu, fumatul excesiv și permanent crește de două ori probabilitatea de a dezvolta afecțiuni cardiovasculare. </a:t>
            </a:r>
            <a:endParaRPr b="0" lang="ro-RO" sz="1200" spc="-1" strike="noStrike">
              <a:latin typeface="Arial"/>
            </a:endParaRPr>
          </a:p>
          <a:p>
            <a:pPr marL="216000" indent="-215640">
              <a:lnSpc>
                <a:spcPct val="100000"/>
              </a:lnSpc>
            </a:pPr>
            <a:r>
              <a:rPr b="0" lang="ro-RO" sz="1200" spc="-1" strike="noStrike">
                <a:latin typeface="+mn-lt"/>
                <a:ea typeface="+mn-ea"/>
              </a:rPr>
              <a:t>De asemenea, în categoria factorilor de risc se încadrează:</a:t>
            </a:r>
            <a:endParaRPr b="0" lang="ro-RO" sz="1200" spc="-1" strike="noStrike">
              <a:latin typeface="Arial"/>
            </a:endParaRPr>
          </a:p>
          <a:p>
            <a:pPr marL="216000" indent="-215640">
              <a:lnSpc>
                <a:spcPct val="100000"/>
              </a:lnSpc>
              <a:buClr>
                <a:srgbClr val="000000"/>
              </a:buClr>
              <a:buFont typeface="Arial"/>
              <a:buChar char="•"/>
            </a:pPr>
            <a:r>
              <a:rPr b="1" lang="ro-RO" sz="1200" spc="-1" strike="noStrike">
                <a:latin typeface="+mn-lt"/>
                <a:ea typeface="+mn-ea"/>
              </a:rPr>
              <a:t>Abuzul de băuturi alcoolice </a:t>
            </a:r>
            <a:r>
              <a:rPr b="0" lang="ro-RO" sz="1200" spc="-1" strike="noStrike">
                <a:latin typeface="+mn-lt"/>
                <a:ea typeface="+mn-ea"/>
              </a:rPr>
              <a:t>care poate crește tensiunea arterială și poate intensifica vâscozitatea sângelui. Alcoolul elimină magneziul din organism, element atât de important pentru activitatea mușchiului cardiac. </a:t>
            </a:r>
            <a:endParaRPr b="0" lang="ro-RO" sz="1200" spc="-1" strike="noStrike">
              <a:latin typeface="Arial"/>
            </a:endParaRPr>
          </a:p>
          <a:p>
            <a:pPr marL="216000" indent="-215640">
              <a:lnSpc>
                <a:spcPct val="100000"/>
              </a:lnSpc>
              <a:buClr>
                <a:srgbClr val="000000"/>
              </a:buClr>
              <a:buFont typeface="Arial"/>
              <a:buChar char="•"/>
            </a:pPr>
            <a:r>
              <a:rPr b="1" lang="ro-RO" sz="1200" spc="-1" strike="noStrike">
                <a:latin typeface="+mn-lt"/>
                <a:ea typeface="+mn-ea"/>
              </a:rPr>
              <a:t>Sexul</a:t>
            </a:r>
            <a:r>
              <a:rPr b="0" lang="ro-RO" sz="1200" spc="-1" strike="noStrike">
                <a:latin typeface="+mn-lt"/>
                <a:ea typeface="+mn-ea"/>
              </a:rPr>
              <a:t>. Este un fapt demonstrat că bărbații sunt mult mai afectați de infarctul miocardic, decât femeile. La femei în perioada menopauzei crește riscul de a dezvolta afecțiuni cardiovasculare, ca urmare a reducerii nivelului de estrogen și a efectului protector al acestuia asupra sistemului cardiovascular.</a:t>
            </a:r>
            <a:endParaRPr b="0" lang="ro-RO" sz="1200" spc="-1" strike="noStrike">
              <a:latin typeface="Arial"/>
            </a:endParaRPr>
          </a:p>
          <a:p>
            <a:pPr marL="216000" indent="-215640">
              <a:lnSpc>
                <a:spcPct val="100000"/>
              </a:lnSpc>
              <a:buClr>
                <a:srgbClr val="000000"/>
              </a:buClr>
              <a:buFont typeface="Arial"/>
              <a:buChar char="•"/>
            </a:pPr>
            <a:r>
              <a:rPr b="1" lang="ro-RO" sz="1200" spc="-1" strike="noStrike">
                <a:latin typeface="+mn-lt"/>
                <a:ea typeface="+mn-ea"/>
              </a:rPr>
              <a:t>Consumul excesiv de grăsimi TRANS. </a:t>
            </a:r>
            <a:r>
              <a:rPr b="0" lang="ro-RO" sz="1200" spc="-1" strike="noStrike">
                <a:latin typeface="+mn-lt"/>
                <a:ea typeface="+mn-ea"/>
              </a:rPr>
              <a:t>Acestea sunt grăsimi saturate, conținute în cantitate mare în alimentele de origine animală, carnea roșie, margarina, produsele de cofetărie, alimentele prăjite. Cu cât dieta conține o cantitate mai mare de grăsimi TRANS, cu atât este mai ridicat nivelul de colesterol rău din organism. </a:t>
            </a:r>
            <a:endParaRPr b="0" lang="ro-RO" sz="1200" spc="-1" strike="noStrike">
              <a:latin typeface="Arial"/>
            </a:endParaRPr>
          </a:p>
          <a:p>
            <a:pPr marL="216000" indent="-215640">
              <a:lnSpc>
                <a:spcPct val="100000"/>
              </a:lnSpc>
              <a:buClr>
                <a:srgbClr val="000000"/>
              </a:buClr>
              <a:buFont typeface="Arial"/>
              <a:buChar char="•"/>
            </a:pPr>
            <a:r>
              <a:rPr b="1" lang="ro-RO" sz="1200" spc="-1" strike="noStrike">
                <a:latin typeface="+mn-lt"/>
                <a:ea typeface="+mn-ea"/>
              </a:rPr>
              <a:t>Sarea. </a:t>
            </a:r>
            <a:r>
              <a:rPr b="0" lang="ro-RO" sz="1200" spc="-1" strike="noStrike">
                <a:latin typeface="+mn-lt"/>
                <a:ea typeface="+mn-ea"/>
              </a:rPr>
              <a:t>Sodiul este principala componentă a sării. Echilibrul dintre potasiu și sodiu din organism menține nivelul apei din interiorul celulelor, este responsabil pentru absorbția și eliminarea substanțelor nutritive, precum și pentru evacuarea produselor de descompunere. Consumul suplimentar de sare împreună cu alimentele tulbură acest echilibru și contribuie la creșterea tensiunii arteriale. </a:t>
            </a:r>
            <a:endParaRPr b="0" lang="ro-RO" sz="1200" spc="-1" strike="noStrike">
              <a:latin typeface="Arial"/>
            </a:endParaRPr>
          </a:p>
          <a:p>
            <a:pPr marL="216000" indent="-215640">
              <a:lnSpc>
                <a:spcPct val="100000"/>
              </a:lnSpc>
            </a:pPr>
            <a:br/>
            <a:br/>
            <a:br/>
            <a:endParaRPr b="0" lang="ro-RO" sz="12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PlaceHolder 1"/>
          <p:cNvSpPr>
            <a:spLocks noGrp="1"/>
          </p:cNvSpPr>
          <p:nvPr>
            <p:ph type="sldImg"/>
          </p:nvPr>
        </p:nvSpPr>
        <p:spPr>
          <a:xfrm>
            <a:off x="114480" y="746280"/>
            <a:ext cx="6629040" cy="3730320"/>
          </a:xfrm>
          <a:prstGeom prst="rect">
            <a:avLst/>
          </a:prstGeom>
        </p:spPr>
      </p:sp>
      <p:sp>
        <p:nvSpPr>
          <p:cNvPr id="288" name="PlaceHolder 2"/>
          <p:cNvSpPr>
            <a:spLocks noGrp="1"/>
          </p:cNvSpPr>
          <p:nvPr>
            <p:ph type="body"/>
          </p:nvPr>
        </p:nvSpPr>
        <p:spPr>
          <a:xfrm>
            <a:off x="914400" y="4725000"/>
            <a:ext cx="5028840" cy="4475880"/>
          </a:xfrm>
          <a:prstGeom prst="rect">
            <a:avLst/>
          </a:prstGeom>
        </p:spPr>
        <p:txBody>
          <a:bodyPr lIns="90000" rIns="90000" tIns="45000" bIns="45000"/>
          <a:p>
            <a:pPr marL="216000" indent="-215640">
              <a:lnSpc>
                <a:spcPct val="100000"/>
              </a:lnSpc>
            </a:pPr>
            <a:r>
              <a:rPr b="0" lang="ro-RO" sz="1200" spc="-1" strike="noStrike">
                <a:latin typeface="+mn-lt"/>
                <a:ea typeface="+mn-ea"/>
              </a:rPr>
              <a:t>Factorii de risc influențează probabilitatea de a dezvolta afecțiuni cardiovasculare</a:t>
            </a:r>
            <a:r>
              <a:rPr b="0" lang="ro-RO" sz="2000" spc="-1" strike="noStrike">
                <a:latin typeface="+mn-lt"/>
                <a:ea typeface="+mn-ea"/>
              </a:rPr>
              <a:t>: </a:t>
            </a:r>
            <a:endParaRPr b="0" lang="ro-RO" sz="2000" spc="-1" strike="noStrike">
              <a:latin typeface="Arial"/>
            </a:endParaRPr>
          </a:p>
          <a:p>
            <a:pPr marL="216000" indent="-215640">
              <a:lnSpc>
                <a:spcPct val="100000"/>
              </a:lnSpc>
              <a:buClr>
                <a:srgbClr val="000000"/>
              </a:buClr>
              <a:buFont typeface="Wingdings" charset="2"/>
              <a:buChar char=""/>
            </a:pPr>
            <a:r>
              <a:rPr b="0" lang="ro-RO" sz="2000" spc="-1" strike="noStrike">
                <a:latin typeface="+mn-lt"/>
                <a:ea typeface="+mn-ea"/>
              </a:rPr>
              <a:t>Tensiunea arterială crescută duce la deteriorarea vaselor de sânge;</a:t>
            </a:r>
            <a:endParaRPr b="0" lang="ro-RO" sz="2000" spc="-1" strike="noStrike">
              <a:latin typeface="Arial"/>
            </a:endParaRPr>
          </a:p>
          <a:p>
            <a:pPr marL="216000" indent="-215640">
              <a:lnSpc>
                <a:spcPct val="100000"/>
              </a:lnSpc>
              <a:buClr>
                <a:srgbClr val="000000"/>
              </a:buClr>
              <a:buFont typeface="Wingdings" charset="2"/>
              <a:buChar char=""/>
            </a:pPr>
            <a:r>
              <a:rPr b="0" lang="ro-RO" sz="2000" spc="-1" strike="noStrike">
                <a:latin typeface="+mn-lt"/>
                <a:ea typeface="+mn-ea"/>
              </a:rPr>
              <a:t>Stresul provoacă îngroșarea sângelui și riscul de formare a trombilor; </a:t>
            </a:r>
            <a:endParaRPr b="0" lang="ro-RO" sz="2000" spc="-1" strike="noStrike">
              <a:latin typeface="Arial"/>
            </a:endParaRPr>
          </a:p>
          <a:p>
            <a:pPr marL="216000" indent="-215640">
              <a:lnSpc>
                <a:spcPct val="100000"/>
              </a:lnSpc>
              <a:buClr>
                <a:srgbClr val="000000"/>
              </a:buClr>
              <a:buFont typeface="Wingdings" charset="2"/>
              <a:buChar char=""/>
            </a:pPr>
            <a:r>
              <a:rPr b="0" lang="ro-RO" sz="1200" spc="-1" strike="noStrike">
                <a:latin typeface="+mn-lt"/>
                <a:ea typeface="+mn-ea"/>
              </a:rPr>
              <a:t>Nivelul ridicat de colesterol provoacă formarea depunerilor de celule grase (colesterol) pe pereții vaselor de sânge; </a:t>
            </a:r>
            <a:endParaRPr b="0" lang="ro-RO" sz="1200" spc="-1" strike="noStrike">
              <a:latin typeface="Arial"/>
            </a:endParaRPr>
          </a:p>
          <a:p>
            <a:pPr marL="216000" indent="-215640">
              <a:lnSpc>
                <a:spcPct val="100000"/>
              </a:lnSpc>
              <a:buClr>
                <a:srgbClr val="000000"/>
              </a:buClr>
              <a:buFont typeface="Wingdings" charset="2"/>
              <a:buChar char=""/>
            </a:pPr>
            <a:r>
              <a:rPr b="0" lang="ro-RO" sz="1200" spc="-1" strike="noStrike">
                <a:latin typeface="+mn-lt"/>
                <a:ea typeface="+mn-ea"/>
              </a:rPr>
              <a:t>Excesul de greutate reprezintă un efort suplimentar pentru organism, inclusiv pentru inimă;   </a:t>
            </a:r>
            <a:endParaRPr b="0" lang="ro-RO" sz="1200" spc="-1" strike="noStrike">
              <a:latin typeface="Arial"/>
            </a:endParaRPr>
          </a:p>
          <a:p>
            <a:pPr marL="216000" indent="-215640">
              <a:lnSpc>
                <a:spcPct val="100000"/>
              </a:lnSpc>
              <a:buClr>
                <a:srgbClr val="000000"/>
              </a:buClr>
              <a:buFont typeface="Wingdings" charset="2"/>
              <a:buChar char=""/>
            </a:pPr>
            <a:r>
              <a:rPr b="0" lang="ro-RO" sz="1200" spc="-1" strike="noStrike">
                <a:latin typeface="+mn-lt"/>
                <a:ea typeface="+mn-ea"/>
              </a:rPr>
              <a:t>Nivelul excedentar de zahăr în sânge duce la tulburări circulatorii, la îngustarea vaselor de sânge. </a:t>
            </a:r>
            <a:endParaRPr b="0" lang="ro-RO" sz="12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PlaceHolder 1"/>
          <p:cNvSpPr>
            <a:spLocks noGrp="1"/>
          </p:cNvSpPr>
          <p:nvPr>
            <p:ph type="sldImg"/>
          </p:nvPr>
        </p:nvSpPr>
        <p:spPr>
          <a:xfrm>
            <a:off x="114480" y="746280"/>
            <a:ext cx="6629040" cy="3730320"/>
          </a:xfrm>
          <a:prstGeom prst="rect">
            <a:avLst/>
          </a:prstGeom>
        </p:spPr>
      </p:sp>
      <p:sp>
        <p:nvSpPr>
          <p:cNvPr id="290" name="PlaceHolder 2"/>
          <p:cNvSpPr>
            <a:spLocks noGrp="1"/>
          </p:cNvSpPr>
          <p:nvPr>
            <p:ph type="body"/>
          </p:nvPr>
        </p:nvSpPr>
        <p:spPr>
          <a:xfrm>
            <a:off x="914400" y="4725000"/>
            <a:ext cx="5028840" cy="4475880"/>
          </a:xfrm>
          <a:prstGeom prst="rect">
            <a:avLst/>
          </a:prstGeom>
        </p:spPr>
        <p:txBody>
          <a:bodyPr lIns="90000" rIns="90000" tIns="45000" bIns="45000"/>
          <a:p>
            <a:pPr marL="216000" indent="-215640">
              <a:lnSpc>
                <a:spcPct val="100000"/>
              </a:lnSpc>
            </a:pPr>
            <a:r>
              <a:rPr b="0" lang="ro-RO" sz="2000" spc="-1" strike="noStrike">
                <a:latin typeface="Arial"/>
              </a:rPr>
              <a:t>De cele mai multe ori avem senzația ca bolile stau departe de noi. De-a lungul istoriei omenirii, au murit mai mulți oameni din cauza afecțiunilor cardiace, decât din cauza tuturor războaielor.</a:t>
            </a:r>
            <a:endParaRPr b="0" lang="ro-RO" sz="2000" spc="-1" strike="noStrike">
              <a:latin typeface="Arial"/>
            </a:endParaRPr>
          </a:p>
          <a:p>
            <a:pPr marL="216000" indent="-215640">
              <a:lnSpc>
                <a:spcPct val="100000"/>
              </a:lnSpc>
            </a:pPr>
            <a:r>
              <a:rPr b="0" lang="ro-RO" sz="2000" spc="-1" strike="noStrike">
                <a:latin typeface="Arial"/>
              </a:rPr>
              <a:t>Bolile cardiovasculare au depășit cu o marjă imensă chiar și oncologia, ocupând deja de mulți ani primul loc în statistica mortalității la nivel mondial. Acestea se manifestă la nivel de epidemie, iar cel mai trist lucru este că aceste afecțiuni, care reprezentau cândva factor de risc doar pentru vârstnici și persoane cu patologii, ”au întinerit” și au decalat pragul de manifestare cu aproape 20 de ani!</a:t>
            </a:r>
            <a:endParaRPr b="0" lang="ro-RO" sz="2000" spc="-1" strike="noStrike">
              <a:latin typeface="Arial"/>
            </a:endParaRPr>
          </a:p>
          <a:p>
            <a:pPr marL="216000" indent="-215640">
              <a:lnSpc>
                <a:spcPct val="100000"/>
              </a:lnSpc>
            </a:pPr>
            <a:r>
              <a:rPr b="0" lang="ro-RO" sz="2000" spc="-1" strike="noStrike">
                <a:latin typeface="Arial"/>
              </a:rPr>
              <a:t> </a:t>
            </a:r>
            <a:endParaRPr b="0" lang="ro-RO"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PlaceHolder 1"/>
          <p:cNvSpPr>
            <a:spLocks noGrp="1"/>
          </p:cNvSpPr>
          <p:nvPr>
            <p:ph type="sldImg"/>
          </p:nvPr>
        </p:nvSpPr>
        <p:spPr>
          <a:xfrm>
            <a:off x="114480" y="746280"/>
            <a:ext cx="6629040" cy="3730320"/>
          </a:xfrm>
          <a:prstGeom prst="rect">
            <a:avLst/>
          </a:prstGeom>
        </p:spPr>
      </p:sp>
      <p:sp>
        <p:nvSpPr>
          <p:cNvPr id="292" name="PlaceHolder 2"/>
          <p:cNvSpPr>
            <a:spLocks noGrp="1"/>
          </p:cNvSpPr>
          <p:nvPr>
            <p:ph type="body"/>
          </p:nvPr>
        </p:nvSpPr>
        <p:spPr>
          <a:xfrm>
            <a:off x="914400" y="4725000"/>
            <a:ext cx="5028840" cy="4475880"/>
          </a:xfrm>
          <a:prstGeom prst="rect">
            <a:avLst/>
          </a:prstGeom>
        </p:spPr>
        <p:txBody>
          <a:bodyPr lIns="90000" rIns="90000" tIns="45000" bIns="45000"/>
          <a:p>
            <a:pPr marL="216000" indent="-215640">
              <a:lnSpc>
                <a:spcPct val="100000"/>
              </a:lnSpc>
            </a:pPr>
            <a:r>
              <a:rPr b="0" lang="ro-RO" sz="2000" spc="-1" strike="noStrike">
                <a:latin typeface="Arial"/>
              </a:rPr>
              <a:t>Din păcate, este pur și simplu imposibil să scăpăm inima de stresul zilnic și de efectul unor factori negativi, precum mediul înconjurător. La fel de complicată este și posibilitatea de a beneficia de cantitatea necesară de substanțe nutritive doar din alimentație. Alimentele moderne au din ce în ce mai puține proprietăți sănătoase. Această situație explică necesitatea de îmbogățire a dietei zilnice cu substanțele nutritive sănătoase pentru inimă.</a:t>
            </a:r>
            <a:endParaRPr b="0" lang="ro-RO" sz="2000" spc="-1" strike="noStrike">
              <a:latin typeface="Arial"/>
            </a:endParaRPr>
          </a:p>
          <a:p>
            <a:pPr marL="216000" indent="-215640">
              <a:lnSpc>
                <a:spcPct val="100000"/>
              </a:lnSpc>
            </a:pPr>
            <a:endParaRPr b="0" lang="ro-RO"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PlaceHolder 1"/>
          <p:cNvSpPr>
            <a:spLocks noGrp="1"/>
          </p:cNvSpPr>
          <p:nvPr>
            <p:ph type="sldImg"/>
          </p:nvPr>
        </p:nvSpPr>
        <p:spPr>
          <a:xfrm>
            <a:off x="114480" y="746280"/>
            <a:ext cx="6629040" cy="3730320"/>
          </a:xfrm>
          <a:prstGeom prst="rect">
            <a:avLst/>
          </a:prstGeom>
        </p:spPr>
      </p:sp>
      <p:sp>
        <p:nvSpPr>
          <p:cNvPr id="294" name="PlaceHolder 2"/>
          <p:cNvSpPr>
            <a:spLocks noGrp="1"/>
          </p:cNvSpPr>
          <p:nvPr>
            <p:ph type="body"/>
          </p:nvPr>
        </p:nvSpPr>
        <p:spPr>
          <a:xfrm>
            <a:off x="914400" y="4725000"/>
            <a:ext cx="5028840" cy="4475880"/>
          </a:xfrm>
          <a:prstGeom prst="rect">
            <a:avLst/>
          </a:prstGeom>
        </p:spPr>
        <p:txBody>
          <a:bodyPr lIns="90000" rIns="90000" tIns="45000" bIns="45000"/>
          <a:p>
            <a:pPr marL="216000" indent="-215640">
              <a:lnSpc>
                <a:spcPct val="100000"/>
              </a:lnSpc>
            </a:pPr>
            <a:r>
              <a:rPr b="0" lang="ro-RO" sz="2000" spc="-1" strike="noStrike">
                <a:latin typeface="Arial"/>
              </a:rPr>
              <a:t>Acțiunea componentelor pentru menținerea sănătății inimii poate fi comparată cu felul în care o mână grijulie îndepărtează o încărcătură grea de pe spatele unui cal, ușurându-i acestuia alergarea. În 65 de ani de viață inima se contractă de 2,5 miliarde de ori. Imaginați-vă, de câtă energie este nevoie pentru a face acest lucru și gândiți-vă la ce uzură este supus mușchiul cardiac. </a:t>
            </a:r>
            <a:br/>
            <a:r>
              <a:rPr b="0" lang="ro-RO" sz="2000" spc="-1" strike="noStrike">
                <a:latin typeface="Arial"/>
              </a:rPr>
              <a:t>Potasiul și coenzima asigură inimii energia necesară, taurina reglează metabolismul mineralelor cardiace importante: potasiu, magneziu, calciu. Magneziul îmbunătățește fluxul sanguin coronarian și reduce stresul, ajutând ritmul cardiac să se mențină în limite normale.</a:t>
            </a:r>
            <a:endParaRPr b="0" lang="ro-RO"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PlaceHolder 1"/>
          <p:cNvSpPr>
            <a:spLocks noGrp="1"/>
          </p:cNvSpPr>
          <p:nvPr>
            <p:ph type="sldImg"/>
          </p:nvPr>
        </p:nvSpPr>
        <p:spPr>
          <a:xfrm>
            <a:off x="114480" y="746280"/>
            <a:ext cx="6629040" cy="3730320"/>
          </a:xfrm>
          <a:prstGeom prst="rect">
            <a:avLst/>
          </a:prstGeom>
        </p:spPr>
      </p:sp>
      <p:sp>
        <p:nvSpPr>
          <p:cNvPr id="296" name="PlaceHolder 2"/>
          <p:cNvSpPr>
            <a:spLocks noGrp="1"/>
          </p:cNvSpPr>
          <p:nvPr>
            <p:ph type="body"/>
          </p:nvPr>
        </p:nvSpPr>
        <p:spPr>
          <a:xfrm>
            <a:off x="914400" y="4725000"/>
            <a:ext cx="5028840" cy="4475880"/>
          </a:xfrm>
          <a:prstGeom prst="rect">
            <a:avLst/>
          </a:prstGeom>
        </p:spPr>
        <p:txBody>
          <a:bodyPr lIns="90000" rIns="90000" tIns="45000" bIns="45000"/>
          <a:p>
            <a:pPr marL="216000" indent="-215640">
              <a:lnSpc>
                <a:spcPct val="100000"/>
              </a:lnSpc>
            </a:pPr>
            <a:r>
              <a:rPr b="0" lang="ro-RO" sz="2000" spc="-1" strike="noStrike">
                <a:latin typeface="Arial"/>
              </a:rPr>
              <a:t>Acest kit are un efect revitalizant, reducând riscul de dezvoltare a afecțiunilor cardiovasculare și a evenimentelor cardiace catastrofale (infarct și AVC).</a:t>
            </a:r>
            <a:endParaRPr b="0" lang="ro-RO" sz="2000" spc="-1" strike="noStrike">
              <a:latin typeface="Arial"/>
            </a:endParaRPr>
          </a:p>
          <a:p>
            <a:pPr marL="216000" indent="-215640">
              <a:lnSpc>
                <a:spcPct val="100000"/>
              </a:lnSpc>
            </a:pPr>
            <a:endParaRPr b="0" lang="ro-RO"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25" name="PlaceHolder 2"/>
          <p:cNvSpPr>
            <a:spLocks noGrp="1"/>
          </p:cNvSpPr>
          <p:nvPr>
            <p:ph type="body"/>
          </p:nvPr>
        </p:nvSpPr>
        <p:spPr>
          <a:xfrm>
            <a:off x="650160" y="1711440"/>
            <a:ext cx="1170324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26" name="PlaceHolder 3"/>
          <p:cNvSpPr>
            <a:spLocks noGrp="1"/>
          </p:cNvSpPr>
          <p:nvPr>
            <p:ph type="body"/>
          </p:nvPr>
        </p:nvSpPr>
        <p:spPr>
          <a:xfrm>
            <a:off x="650160" y="3927240"/>
            <a:ext cx="11703240" cy="2023200"/>
          </a:xfrm>
          <a:prstGeom prst="rect">
            <a:avLst/>
          </a:prstGeom>
        </p:spPr>
        <p:txBody>
          <a:bodyPr lIns="0" rIns="0" tIns="0" bIns="0">
            <a:normAutofit/>
          </a:bodyPr>
          <a:p>
            <a:endParaRPr b="0" lang="ro-RO"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28" name="PlaceHolder 2"/>
          <p:cNvSpPr>
            <a:spLocks noGrp="1"/>
          </p:cNvSpPr>
          <p:nvPr>
            <p:ph type="body"/>
          </p:nvPr>
        </p:nvSpPr>
        <p:spPr>
          <a:xfrm>
            <a:off x="650160" y="17114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29" name="PlaceHolder 3"/>
          <p:cNvSpPr>
            <a:spLocks noGrp="1"/>
          </p:cNvSpPr>
          <p:nvPr>
            <p:ph type="body"/>
          </p:nvPr>
        </p:nvSpPr>
        <p:spPr>
          <a:xfrm>
            <a:off x="6647040" y="17114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30" name="PlaceHolder 4"/>
          <p:cNvSpPr>
            <a:spLocks noGrp="1"/>
          </p:cNvSpPr>
          <p:nvPr>
            <p:ph type="body"/>
          </p:nvPr>
        </p:nvSpPr>
        <p:spPr>
          <a:xfrm>
            <a:off x="650160" y="39272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31" name="PlaceHolder 5"/>
          <p:cNvSpPr>
            <a:spLocks noGrp="1"/>
          </p:cNvSpPr>
          <p:nvPr>
            <p:ph type="body"/>
          </p:nvPr>
        </p:nvSpPr>
        <p:spPr>
          <a:xfrm>
            <a:off x="6647040" y="39272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33" name="PlaceHolder 2"/>
          <p:cNvSpPr>
            <a:spLocks noGrp="1"/>
          </p:cNvSpPr>
          <p:nvPr>
            <p:ph type="body"/>
          </p:nvPr>
        </p:nvSpPr>
        <p:spPr>
          <a:xfrm>
            <a:off x="650160" y="1711440"/>
            <a:ext cx="376812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34" name="PlaceHolder 3"/>
          <p:cNvSpPr>
            <a:spLocks noGrp="1"/>
          </p:cNvSpPr>
          <p:nvPr>
            <p:ph type="body"/>
          </p:nvPr>
        </p:nvSpPr>
        <p:spPr>
          <a:xfrm>
            <a:off x="4606920" y="1711440"/>
            <a:ext cx="376812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35" name="PlaceHolder 4"/>
          <p:cNvSpPr>
            <a:spLocks noGrp="1"/>
          </p:cNvSpPr>
          <p:nvPr>
            <p:ph type="body"/>
          </p:nvPr>
        </p:nvSpPr>
        <p:spPr>
          <a:xfrm>
            <a:off x="8564040" y="1711440"/>
            <a:ext cx="376812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36" name="PlaceHolder 5"/>
          <p:cNvSpPr>
            <a:spLocks noGrp="1"/>
          </p:cNvSpPr>
          <p:nvPr>
            <p:ph type="body"/>
          </p:nvPr>
        </p:nvSpPr>
        <p:spPr>
          <a:xfrm>
            <a:off x="650160" y="3927240"/>
            <a:ext cx="376812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37" name="PlaceHolder 6"/>
          <p:cNvSpPr>
            <a:spLocks noGrp="1"/>
          </p:cNvSpPr>
          <p:nvPr>
            <p:ph type="body"/>
          </p:nvPr>
        </p:nvSpPr>
        <p:spPr>
          <a:xfrm>
            <a:off x="4606920" y="3927240"/>
            <a:ext cx="376812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38" name="PlaceHolder 7"/>
          <p:cNvSpPr>
            <a:spLocks noGrp="1"/>
          </p:cNvSpPr>
          <p:nvPr>
            <p:ph type="body"/>
          </p:nvPr>
        </p:nvSpPr>
        <p:spPr>
          <a:xfrm>
            <a:off x="8564040" y="3927240"/>
            <a:ext cx="3768120" cy="2023200"/>
          </a:xfrm>
          <a:prstGeom prst="rect">
            <a:avLst/>
          </a:prstGeom>
        </p:spPr>
        <p:txBody>
          <a:bodyPr lIns="0" rIns="0" tIns="0" bIns="0">
            <a:normAutofit/>
          </a:bodyPr>
          <a:p>
            <a:endParaRPr b="0" lang="ro-RO"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43" name="PlaceHolder 2"/>
          <p:cNvSpPr>
            <a:spLocks noGrp="1"/>
          </p:cNvSpPr>
          <p:nvPr>
            <p:ph type="subTitle"/>
          </p:nvPr>
        </p:nvSpPr>
        <p:spPr>
          <a:xfrm>
            <a:off x="650160" y="1711440"/>
            <a:ext cx="11703240" cy="4241880"/>
          </a:xfrm>
          <a:prstGeom prst="rect">
            <a:avLst/>
          </a:prstGeom>
        </p:spPr>
        <p:txBody>
          <a:bodyPr lIns="0" rIns="0" tIns="0" bIns="0" anchor="ctr"/>
          <a:p>
            <a:pPr algn="ctr"/>
            <a:endParaRPr b="0" lang="ro-RO"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45" name="PlaceHolder 2"/>
          <p:cNvSpPr>
            <a:spLocks noGrp="1"/>
          </p:cNvSpPr>
          <p:nvPr>
            <p:ph type="body"/>
          </p:nvPr>
        </p:nvSpPr>
        <p:spPr>
          <a:xfrm>
            <a:off x="650160" y="1711440"/>
            <a:ext cx="11703240" cy="4241880"/>
          </a:xfrm>
          <a:prstGeom prst="rect">
            <a:avLst/>
          </a:prstGeom>
        </p:spPr>
        <p:txBody>
          <a:bodyPr lIns="0" rIns="0" tIns="0" bIns="0">
            <a:normAutofit/>
          </a:bodyPr>
          <a:p>
            <a:endParaRPr b="0" lang="ro-RO" sz="2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47" name="PlaceHolder 2"/>
          <p:cNvSpPr>
            <a:spLocks noGrp="1"/>
          </p:cNvSpPr>
          <p:nvPr>
            <p:ph type="body"/>
          </p:nvPr>
        </p:nvSpPr>
        <p:spPr>
          <a:xfrm>
            <a:off x="650160" y="1711440"/>
            <a:ext cx="5711040" cy="4241880"/>
          </a:xfrm>
          <a:prstGeom prst="rect">
            <a:avLst/>
          </a:prstGeom>
        </p:spPr>
        <p:txBody>
          <a:bodyPr lIns="0" rIns="0" tIns="0" bIns="0">
            <a:normAutofit/>
          </a:bodyPr>
          <a:p>
            <a:endParaRPr b="0" lang="ro-RO" sz="2800" spc="-1" strike="noStrike">
              <a:solidFill>
                <a:srgbClr val="000000"/>
              </a:solidFill>
              <a:latin typeface="Arial"/>
            </a:endParaRPr>
          </a:p>
        </p:txBody>
      </p:sp>
      <p:sp>
        <p:nvSpPr>
          <p:cNvPr id="48" name="PlaceHolder 3"/>
          <p:cNvSpPr>
            <a:spLocks noGrp="1"/>
          </p:cNvSpPr>
          <p:nvPr>
            <p:ph type="body"/>
          </p:nvPr>
        </p:nvSpPr>
        <p:spPr>
          <a:xfrm>
            <a:off x="6647040" y="1711440"/>
            <a:ext cx="5711040" cy="4241880"/>
          </a:xfrm>
          <a:prstGeom prst="rect">
            <a:avLst/>
          </a:prstGeom>
        </p:spPr>
        <p:txBody>
          <a:bodyPr lIns="0" rIns="0" tIns="0" bIns="0">
            <a:normAutofit/>
          </a:bodyPr>
          <a:p>
            <a:endParaRPr b="0" lang="ro-RO" sz="2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650160" y="291600"/>
            <a:ext cx="11703240" cy="5659920"/>
          </a:xfrm>
          <a:prstGeom prst="rect">
            <a:avLst/>
          </a:prstGeom>
        </p:spPr>
        <p:txBody>
          <a:bodyPr lIns="0" rIns="0" tIns="0" bIns="0" anchor="ctr"/>
          <a:p>
            <a:pPr algn="ctr"/>
            <a:endParaRPr b="0" lang="ro-RO"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52" name="PlaceHolder 2"/>
          <p:cNvSpPr>
            <a:spLocks noGrp="1"/>
          </p:cNvSpPr>
          <p:nvPr>
            <p:ph type="body"/>
          </p:nvPr>
        </p:nvSpPr>
        <p:spPr>
          <a:xfrm>
            <a:off x="650160" y="17114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53" name="PlaceHolder 3"/>
          <p:cNvSpPr>
            <a:spLocks noGrp="1"/>
          </p:cNvSpPr>
          <p:nvPr>
            <p:ph type="body"/>
          </p:nvPr>
        </p:nvSpPr>
        <p:spPr>
          <a:xfrm>
            <a:off x="6647040" y="1711440"/>
            <a:ext cx="5711040" cy="4241880"/>
          </a:xfrm>
          <a:prstGeom prst="rect">
            <a:avLst/>
          </a:prstGeom>
        </p:spPr>
        <p:txBody>
          <a:bodyPr lIns="0" rIns="0" tIns="0" bIns="0">
            <a:normAutofit/>
          </a:bodyPr>
          <a:p>
            <a:endParaRPr b="0" lang="ro-RO" sz="2800" spc="-1" strike="noStrike">
              <a:solidFill>
                <a:srgbClr val="000000"/>
              </a:solidFill>
              <a:latin typeface="Arial"/>
            </a:endParaRPr>
          </a:p>
        </p:txBody>
      </p:sp>
      <p:sp>
        <p:nvSpPr>
          <p:cNvPr id="54" name="PlaceHolder 4"/>
          <p:cNvSpPr>
            <a:spLocks noGrp="1"/>
          </p:cNvSpPr>
          <p:nvPr>
            <p:ph type="body"/>
          </p:nvPr>
        </p:nvSpPr>
        <p:spPr>
          <a:xfrm>
            <a:off x="650160" y="39272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4" name="PlaceHolder 2"/>
          <p:cNvSpPr>
            <a:spLocks noGrp="1"/>
          </p:cNvSpPr>
          <p:nvPr>
            <p:ph type="subTitle"/>
          </p:nvPr>
        </p:nvSpPr>
        <p:spPr>
          <a:xfrm>
            <a:off x="650160" y="1711440"/>
            <a:ext cx="11703240" cy="4241880"/>
          </a:xfrm>
          <a:prstGeom prst="rect">
            <a:avLst/>
          </a:prstGeom>
        </p:spPr>
        <p:txBody>
          <a:bodyPr lIns="0" rIns="0" tIns="0" bIns="0" anchor="ctr"/>
          <a:p>
            <a:pPr algn="ctr"/>
            <a:endParaRPr b="0" lang="ro-RO"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56" name="PlaceHolder 2"/>
          <p:cNvSpPr>
            <a:spLocks noGrp="1"/>
          </p:cNvSpPr>
          <p:nvPr>
            <p:ph type="body"/>
          </p:nvPr>
        </p:nvSpPr>
        <p:spPr>
          <a:xfrm>
            <a:off x="650160" y="1711440"/>
            <a:ext cx="5711040" cy="4241880"/>
          </a:xfrm>
          <a:prstGeom prst="rect">
            <a:avLst/>
          </a:prstGeom>
        </p:spPr>
        <p:txBody>
          <a:bodyPr lIns="0" rIns="0" tIns="0" bIns="0">
            <a:normAutofit/>
          </a:bodyPr>
          <a:p>
            <a:endParaRPr b="0" lang="ro-RO" sz="2800" spc="-1" strike="noStrike">
              <a:solidFill>
                <a:srgbClr val="000000"/>
              </a:solidFill>
              <a:latin typeface="Arial"/>
            </a:endParaRPr>
          </a:p>
        </p:txBody>
      </p:sp>
      <p:sp>
        <p:nvSpPr>
          <p:cNvPr id="57" name="PlaceHolder 3"/>
          <p:cNvSpPr>
            <a:spLocks noGrp="1"/>
          </p:cNvSpPr>
          <p:nvPr>
            <p:ph type="body"/>
          </p:nvPr>
        </p:nvSpPr>
        <p:spPr>
          <a:xfrm>
            <a:off x="6647040" y="17114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58" name="PlaceHolder 4"/>
          <p:cNvSpPr>
            <a:spLocks noGrp="1"/>
          </p:cNvSpPr>
          <p:nvPr>
            <p:ph type="body"/>
          </p:nvPr>
        </p:nvSpPr>
        <p:spPr>
          <a:xfrm>
            <a:off x="6647040" y="39272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60" name="PlaceHolder 2"/>
          <p:cNvSpPr>
            <a:spLocks noGrp="1"/>
          </p:cNvSpPr>
          <p:nvPr>
            <p:ph type="body"/>
          </p:nvPr>
        </p:nvSpPr>
        <p:spPr>
          <a:xfrm>
            <a:off x="650160" y="17114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61" name="PlaceHolder 3"/>
          <p:cNvSpPr>
            <a:spLocks noGrp="1"/>
          </p:cNvSpPr>
          <p:nvPr>
            <p:ph type="body"/>
          </p:nvPr>
        </p:nvSpPr>
        <p:spPr>
          <a:xfrm>
            <a:off x="6647040" y="17114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62" name="PlaceHolder 4"/>
          <p:cNvSpPr>
            <a:spLocks noGrp="1"/>
          </p:cNvSpPr>
          <p:nvPr>
            <p:ph type="body"/>
          </p:nvPr>
        </p:nvSpPr>
        <p:spPr>
          <a:xfrm>
            <a:off x="650160" y="3927240"/>
            <a:ext cx="11703240" cy="2023200"/>
          </a:xfrm>
          <a:prstGeom prst="rect">
            <a:avLst/>
          </a:prstGeom>
        </p:spPr>
        <p:txBody>
          <a:bodyPr lIns="0" rIns="0" tIns="0" bIns="0">
            <a:normAutofit/>
          </a:bodyPr>
          <a:p>
            <a:endParaRPr b="0" lang="ro-RO" sz="2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64" name="PlaceHolder 2"/>
          <p:cNvSpPr>
            <a:spLocks noGrp="1"/>
          </p:cNvSpPr>
          <p:nvPr>
            <p:ph type="body"/>
          </p:nvPr>
        </p:nvSpPr>
        <p:spPr>
          <a:xfrm>
            <a:off x="650160" y="1711440"/>
            <a:ext cx="1170324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65" name="PlaceHolder 3"/>
          <p:cNvSpPr>
            <a:spLocks noGrp="1"/>
          </p:cNvSpPr>
          <p:nvPr>
            <p:ph type="body"/>
          </p:nvPr>
        </p:nvSpPr>
        <p:spPr>
          <a:xfrm>
            <a:off x="650160" y="3927240"/>
            <a:ext cx="11703240" cy="2023200"/>
          </a:xfrm>
          <a:prstGeom prst="rect">
            <a:avLst/>
          </a:prstGeom>
        </p:spPr>
        <p:txBody>
          <a:bodyPr lIns="0" rIns="0" tIns="0" bIns="0">
            <a:normAutofit/>
          </a:bodyPr>
          <a:p>
            <a:endParaRPr b="0" lang="ro-RO" sz="2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67" name="PlaceHolder 2"/>
          <p:cNvSpPr>
            <a:spLocks noGrp="1"/>
          </p:cNvSpPr>
          <p:nvPr>
            <p:ph type="body"/>
          </p:nvPr>
        </p:nvSpPr>
        <p:spPr>
          <a:xfrm>
            <a:off x="650160" y="17114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68" name="PlaceHolder 3"/>
          <p:cNvSpPr>
            <a:spLocks noGrp="1"/>
          </p:cNvSpPr>
          <p:nvPr>
            <p:ph type="body"/>
          </p:nvPr>
        </p:nvSpPr>
        <p:spPr>
          <a:xfrm>
            <a:off x="6647040" y="17114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69" name="PlaceHolder 4"/>
          <p:cNvSpPr>
            <a:spLocks noGrp="1"/>
          </p:cNvSpPr>
          <p:nvPr>
            <p:ph type="body"/>
          </p:nvPr>
        </p:nvSpPr>
        <p:spPr>
          <a:xfrm>
            <a:off x="650160" y="39272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70" name="PlaceHolder 5"/>
          <p:cNvSpPr>
            <a:spLocks noGrp="1"/>
          </p:cNvSpPr>
          <p:nvPr>
            <p:ph type="body"/>
          </p:nvPr>
        </p:nvSpPr>
        <p:spPr>
          <a:xfrm>
            <a:off x="6647040" y="39272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72" name="PlaceHolder 2"/>
          <p:cNvSpPr>
            <a:spLocks noGrp="1"/>
          </p:cNvSpPr>
          <p:nvPr>
            <p:ph type="body"/>
          </p:nvPr>
        </p:nvSpPr>
        <p:spPr>
          <a:xfrm>
            <a:off x="650160" y="1711440"/>
            <a:ext cx="376812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73" name="PlaceHolder 3"/>
          <p:cNvSpPr>
            <a:spLocks noGrp="1"/>
          </p:cNvSpPr>
          <p:nvPr>
            <p:ph type="body"/>
          </p:nvPr>
        </p:nvSpPr>
        <p:spPr>
          <a:xfrm>
            <a:off x="4606920" y="1711440"/>
            <a:ext cx="376812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74" name="PlaceHolder 4"/>
          <p:cNvSpPr>
            <a:spLocks noGrp="1"/>
          </p:cNvSpPr>
          <p:nvPr>
            <p:ph type="body"/>
          </p:nvPr>
        </p:nvSpPr>
        <p:spPr>
          <a:xfrm>
            <a:off x="8564040" y="1711440"/>
            <a:ext cx="376812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75" name="PlaceHolder 5"/>
          <p:cNvSpPr>
            <a:spLocks noGrp="1"/>
          </p:cNvSpPr>
          <p:nvPr>
            <p:ph type="body"/>
          </p:nvPr>
        </p:nvSpPr>
        <p:spPr>
          <a:xfrm>
            <a:off x="650160" y="3927240"/>
            <a:ext cx="376812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76" name="PlaceHolder 6"/>
          <p:cNvSpPr>
            <a:spLocks noGrp="1"/>
          </p:cNvSpPr>
          <p:nvPr>
            <p:ph type="body"/>
          </p:nvPr>
        </p:nvSpPr>
        <p:spPr>
          <a:xfrm>
            <a:off x="4606920" y="3927240"/>
            <a:ext cx="376812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77" name="PlaceHolder 7"/>
          <p:cNvSpPr>
            <a:spLocks noGrp="1"/>
          </p:cNvSpPr>
          <p:nvPr>
            <p:ph type="body"/>
          </p:nvPr>
        </p:nvSpPr>
        <p:spPr>
          <a:xfrm>
            <a:off x="8564040" y="3927240"/>
            <a:ext cx="3768120" cy="2023200"/>
          </a:xfrm>
          <a:prstGeom prst="rect">
            <a:avLst/>
          </a:prstGeom>
        </p:spPr>
        <p:txBody>
          <a:bodyPr lIns="0" rIns="0" tIns="0" bIns="0">
            <a:normAutofit/>
          </a:bodyPr>
          <a:p>
            <a:endParaRPr b="0" lang="ro-RO" sz="2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82" name="PlaceHolder 2"/>
          <p:cNvSpPr>
            <a:spLocks noGrp="1"/>
          </p:cNvSpPr>
          <p:nvPr>
            <p:ph type="subTitle"/>
          </p:nvPr>
        </p:nvSpPr>
        <p:spPr>
          <a:xfrm>
            <a:off x="650160" y="1711440"/>
            <a:ext cx="11703240" cy="4241880"/>
          </a:xfrm>
          <a:prstGeom prst="rect">
            <a:avLst/>
          </a:prstGeom>
        </p:spPr>
        <p:txBody>
          <a:bodyPr lIns="0" rIns="0" tIns="0" bIns="0" anchor="ctr"/>
          <a:p>
            <a:pPr algn="ctr"/>
            <a:endParaRPr b="0" lang="ro-RO"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84" name="PlaceHolder 2"/>
          <p:cNvSpPr>
            <a:spLocks noGrp="1"/>
          </p:cNvSpPr>
          <p:nvPr>
            <p:ph type="body"/>
          </p:nvPr>
        </p:nvSpPr>
        <p:spPr>
          <a:xfrm>
            <a:off x="650160" y="1711440"/>
            <a:ext cx="11703240" cy="4241880"/>
          </a:xfrm>
          <a:prstGeom prst="rect">
            <a:avLst/>
          </a:prstGeom>
        </p:spPr>
        <p:txBody>
          <a:bodyPr lIns="0" rIns="0" tIns="0" bIns="0">
            <a:normAutofit/>
          </a:bodyPr>
          <a:p>
            <a:endParaRPr b="0" lang="ro-RO" sz="2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86" name="PlaceHolder 2"/>
          <p:cNvSpPr>
            <a:spLocks noGrp="1"/>
          </p:cNvSpPr>
          <p:nvPr>
            <p:ph type="body"/>
          </p:nvPr>
        </p:nvSpPr>
        <p:spPr>
          <a:xfrm>
            <a:off x="650160" y="1711440"/>
            <a:ext cx="5711040" cy="4241880"/>
          </a:xfrm>
          <a:prstGeom prst="rect">
            <a:avLst/>
          </a:prstGeom>
        </p:spPr>
        <p:txBody>
          <a:bodyPr lIns="0" rIns="0" tIns="0" bIns="0">
            <a:normAutofit/>
          </a:bodyPr>
          <a:p>
            <a:endParaRPr b="0" lang="ro-RO" sz="2800" spc="-1" strike="noStrike">
              <a:solidFill>
                <a:srgbClr val="000000"/>
              </a:solidFill>
              <a:latin typeface="Arial"/>
            </a:endParaRPr>
          </a:p>
        </p:txBody>
      </p:sp>
      <p:sp>
        <p:nvSpPr>
          <p:cNvPr id="87" name="PlaceHolder 3"/>
          <p:cNvSpPr>
            <a:spLocks noGrp="1"/>
          </p:cNvSpPr>
          <p:nvPr>
            <p:ph type="body"/>
          </p:nvPr>
        </p:nvSpPr>
        <p:spPr>
          <a:xfrm>
            <a:off x="6647040" y="1711440"/>
            <a:ext cx="5711040" cy="4241880"/>
          </a:xfrm>
          <a:prstGeom prst="rect">
            <a:avLst/>
          </a:prstGeom>
        </p:spPr>
        <p:txBody>
          <a:bodyPr lIns="0" rIns="0" tIns="0" bIns="0">
            <a:normAutofit/>
          </a:bodyPr>
          <a:p>
            <a:endParaRPr b="0" lang="ro-RO" sz="2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6" name="PlaceHolder 2"/>
          <p:cNvSpPr>
            <a:spLocks noGrp="1"/>
          </p:cNvSpPr>
          <p:nvPr>
            <p:ph type="body"/>
          </p:nvPr>
        </p:nvSpPr>
        <p:spPr>
          <a:xfrm>
            <a:off x="650160" y="1711440"/>
            <a:ext cx="11703240" cy="4241880"/>
          </a:xfrm>
          <a:prstGeom prst="rect">
            <a:avLst/>
          </a:prstGeom>
        </p:spPr>
        <p:txBody>
          <a:bodyPr lIns="0" rIns="0" tIns="0" bIns="0">
            <a:normAutofit/>
          </a:bodyPr>
          <a:p>
            <a:endParaRPr b="0" lang="ro-RO" sz="2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650160" y="291600"/>
            <a:ext cx="11703240" cy="5659920"/>
          </a:xfrm>
          <a:prstGeom prst="rect">
            <a:avLst/>
          </a:prstGeom>
        </p:spPr>
        <p:txBody>
          <a:bodyPr lIns="0" rIns="0" tIns="0" bIns="0" anchor="ctr"/>
          <a:p>
            <a:pPr algn="ctr"/>
            <a:endParaRPr b="0" lang="ro-RO"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91" name="PlaceHolder 2"/>
          <p:cNvSpPr>
            <a:spLocks noGrp="1"/>
          </p:cNvSpPr>
          <p:nvPr>
            <p:ph type="body"/>
          </p:nvPr>
        </p:nvSpPr>
        <p:spPr>
          <a:xfrm>
            <a:off x="650160" y="17114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92" name="PlaceHolder 3"/>
          <p:cNvSpPr>
            <a:spLocks noGrp="1"/>
          </p:cNvSpPr>
          <p:nvPr>
            <p:ph type="body"/>
          </p:nvPr>
        </p:nvSpPr>
        <p:spPr>
          <a:xfrm>
            <a:off x="6647040" y="1711440"/>
            <a:ext cx="5711040" cy="4241880"/>
          </a:xfrm>
          <a:prstGeom prst="rect">
            <a:avLst/>
          </a:prstGeom>
        </p:spPr>
        <p:txBody>
          <a:bodyPr lIns="0" rIns="0" tIns="0" bIns="0">
            <a:normAutofit/>
          </a:bodyPr>
          <a:p>
            <a:endParaRPr b="0" lang="ro-RO" sz="2800" spc="-1" strike="noStrike">
              <a:solidFill>
                <a:srgbClr val="000000"/>
              </a:solidFill>
              <a:latin typeface="Arial"/>
            </a:endParaRPr>
          </a:p>
        </p:txBody>
      </p:sp>
      <p:sp>
        <p:nvSpPr>
          <p:cNvPr id="93" name="PlaceHolder 4"/>
          <p:cNvSpPr>
            <a:spLocks noGrp="1"/>
          </p:cNvSpPr>
          <p:nvPr>
            <p:ph type="body"/>
          </p:nvPr>
        </p:nvSpPr>
        <p:spPr>
          <a:xfrm>
            <a:off x="650160" y="39272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95" name="PlaceHolder 2"/>
          <p:cNvSpPr>
            <a:spLocks noGrp="1"/>
          </p:cNvSpPr>
          <p:nvPr>
            <p:ph type="body"/>
          </p:nvPr>
        </p:nvSpPr>
        <p:spPr>
          <a:xfrm>
            <a:off x="650160" y="1711440"/>
            <a:ext cx="5711040" cy="4241880"/>
          </a:xfrm>
          <a:prstGeom prst="rect">
            <a:avLst/>
          </a:prstGeom>
        </p:spPr>
        <p:txBody>
          <a:bodyPr lIns="0" rIns="0" tIns="0" bIns="0">
            <a:normAutofit/>
          </a:bodyPr>
          <a:p>
            <a:endParaRPr b="0" lang="ro-RO" sz="2800" spc="-1" strike="noStrike">
              <a:solidFill>
                <a:srgbClr val="000000"/>
              </a:solidFill>
              <a:latin typeface="Arial"/>
            </a:endParaRPr>
          </a:p>
        </p:txBody>
      </p:sp>
      <p:sp>
        <p:nvSpPr>
          <p:cNvPr id="96" name="PlaceHolder 3"/>
          <p:cNvSpPr>
            <a:spLocks noGrp="1"/>
          </p:cNvSpPr>
          <p:nvPr>
            <p:ph type="body"/>
          </p:nvPr>
        </p:nvSpPr>
        <p:spPr>
          <a:xfrm>
            <a:off x="6647040" y="17114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97" name="PlaceHolder 4"/>
          <p:cNvSpPr>
            <a:spLocks noGrp="1"/>
          </p:cNvSpPr>
          <p:nvPr>
            <p:ph type="body"/>
          </p:nvPr>
        </p:nvSpPr>
        <p:spPr>
          <a:xfrm>
            <a:off x="6647040" y="39272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99" name="PlaceHolder 2"/>
          <p:cNvSpPr>
            <a:spLocks noGrp="1"/>
          </p:cNvSpPr>
          <p:nvPr>
            <p:ph type="body"/>
          </p:nvPr>
        </p:nvSpPr>
        <p:spPr>
          <a:xfrm>
            <a:off x="650160" y="17114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100" name="PlaceHolder 3"/>
          <p:cNvSpPr>
            <a:spLocks noGrp="1"/>
          </p:cNvSpPr>
          <p:nvPr>
            <p:ph type="body"/>
          </p:nvPr>
        </p:nvSpPr>
        <p:spPr>
          <a:xfrm>
            <a:off x="6647040" y="17114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101" name="PlaceHolder 4"/>
          <p:cNvSpPr>
            <a:spLocks noGrp="1"/>
          </p:cNvSpPr>
          <p:nvPr>
            <p:ph type="body"/>
          </p:nvPr>
        </p:nvSpPr>
        <p:spPr>
          <a:xfrm>
            <a:off x="650160" y="3927240"/>
            <a:ext cx="11703240" cy="2023200"/>
          </a:xfrm>
          <a:prstGeom prst="rect">
            <a:avLst/>
          </a:prstGeom>
        </p:spPr>
        <p:txBody>
          <a:bodyPr lIns="0" rIns="0" tIns="0" bIns="0">
            <a:normAutofit/>
          </a:bodyPr>
          <a:p>
            <a:endParaRPr b="0" lang="ro-RO" sz="2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103" name="PlaceHolder 2"/>
          <p:cNvSpPr>
            <a:spLocks noGrp="1"/>
          </p:cNvSpPr>
          <p:nvPr>
            <p:ph type="body"/>
          </p:nvPr>
        </p:nvSpPr>
        <p:spPr>
          <a:xfrm>
            <a:off x="650160" y="1711440"/>
            <a:ext cx="1170324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104" name="PlaceHolder 3"/>
          <p:cNvSpPr>
            <a:spLocks noGrp="1"/>
          </p:cNvSpPr>
          <p:nvPr>
            <p:ph type="body"/>
          </p:nvPr>
        </p:nvSpPr>
        <p:spPr>
          <a:xfrm>
            <a:off x="650160" y="3927240"/>
            <a:ext cx="11703240" cy="2023200"/>
          </a:xfrm>
          <a:prstGeom prst="rect">
            <a:avLst/>
          </a:prstGeom>
        </p:spPr>
        <p:txBody>
          <a:bodyPr lIns="0" rIns="0" tIns="0" bIns="0">
            <a:normAutofit/>
          </a:bodyPr>
          <a:p>
            <a:endParaRPr b="0" lang="ro-RO" sz="2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106" name="PlaceHolder 2"/>
          <p:cNvSpPr>
            <a:spLocks noGrp="1"/>
          </p:cNvSpPr>
          <p:nvPr>
            <p:ph type="body"/>
          </p:nvPr>
        </p:nvSpPr>
        <p:spPr>
          <a:xfrm>
            <a:off x="650160" y="17114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107" name="PlaceHolder 3"/>
          <p:cNvSpPr>
            <a:spLocks noGrp="1"/>
          </p:cNvSpPr>
          <p:nvPr>
            <p:ph type="body"/>
          </p:nvPr>
        </p:nvSpPr>
        <p:spPr>
          <a:xfrm>
            <a:off x="6647040" y="17114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108" name="PlaceHolder 4"/>
          <p:cNvSpPr>
            <a:spLocks noGrp="1"/>
          </p:cNvSpPr>
          <p:nvPr>
            <p:ph type="body"/>
          </p:nvPr>
        </p:nvSpPr>
        <p:spPr>
          <a:xfrm>
            <a:off x="650160" y="39272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109" name="PlaceHolder 5"/>
          <p:cNvSpPr>
            <a:spLocks noGrp="1"/>
          </p:cNvSpPr>
          <p:nvPr>
            <p:ph type="body"/>
          </p:nvPr>
        </p:nvSpPr>
        <p:spPr>
          <a:xfrm>
            <a:off x="6647040" y="39272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111" name="PlaceHolder 2"/>
          <p:cNvSpPr>
            <a:spLocks noGrp="1"/>
          </p:cNvSpPr>
          <p:nvPr>
            <p:ph type="body"/>
          </p:nvPr>
        </p:nvSpPr>
        <p:spPr>
          <a:xfrm>
            <a:off x="650160" y="1711440"/>
            <a:ext cx="376812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112" name="PlaceHolder 3"/>
          <p:cNvSpPr>
            <a:spLocks noGrp="1"/>
          </p:cNvSpPr>
          <p:nvPr>
            <p:ph type="body"/>
          </p:nvPr>
        </p:nvSpPr>
        <p:spPr>
          <a:xfrm>
            <a:off x="4606920" y="1711440"/>
            <a:ext cx="376812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113" name="PlaceHolder 4"/>
          <p:cNvSpPr>
            <a:spLocks noGrp="1"/>
          </p:cNvSpPr>
          <p:nvPr>
            <p:ph type="body"/>
          </p:nvPr>
        </p:nvSpPr>
        <p:spPr>
          <a:xfrm>
            <a:off x="8564040" y="1711440"/>
            <a:ext cx="376812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114" name="PlaceHolder 5"/>
          <p:cNvSpPr>
            <a:spLocks noGrp="1"/>
          </p:cNvSpPr>
          <p:nvPr>
            <p:ph type="body"/>
          </p:nvPr>
        </p:nvSpPr>
        <p:spPr>
          <a:xfrm>
            <a:off x="650160" y="3927240"/>
            <a:ext cx="376812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115" name="PlaceHolder 6"/>
          <p:cNvSpPr>
            <a:spLocks noGrp="1"/>
          </p:cNvSpPr>
          <p:nvPr>
            <p:ph type="body"/>
          </p:nvPr>
        </p:nvSpPr>
        <p:spPr>
          <a:xfrm>
            <a:off x="4606920" y="3927240"/>
            <a:ext cx="376812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116" name="PlaceHolder 7"/>
          <p:cNvSpPr>
            <a:spLocks noGrp="1"/>
          </p:cNvSpPr>
          <p:nvPr>
            <p:ph type="body"/>
          </p:nvPr>
        </p:nvSpPr>
        <p:spPr>
          <a:xfrm>
            <a:off x="8564040" y="3927240"/>
            <a:ext cx="3768120" cy="2023200"/>
          </a:xfrm>
          <a:prstGeom prst="rect">
            <a:avLst/>
          </a:prstGeom>
        </p:spPr>
        <p:txBody>
          <a:bodyPr lIns="0" rIns="0" tIns="0" bIns="0">
            <a:normAutofit/>
          </a:bodyPr>
          <a:p>
            <a:endParaRPr b="0" lang="ro-RO"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8" name="PlaceHolder 2"/>
          <p:cNvSpPr>
            <a:spLocks noGrp="1"/>
          </p:cNvSpPr>
          <p:nvPr>
            <p:ph type="body"/>
          </p:nvPr>
        </p:nvSpPr>
        <p:spPr>
          <a:xfrm>
            <a:off x="650160" y="1711440"/>
            <a:ext cx="5711040" cy="4241880"/>
          </a:xfrm>
          <a:prstGeom prst="rect">
            <a:avLst/>
          </a:prstGeom>
        </p:spPr>
        <p:txBody>
          <a:bodyPr lIns="0" rIns="0" tIns="0" bIns="0">
            <a:normAutofit/>
          </a:bodyPr>
          <a:p>
            <a:endParaRPr b="0" lang="ro-RO" sz="2800" spc="-1" strike="noStrike">
              <a:solidFill>
                <a:srgbClr val="000000"/>
              </a:solidFill>
              <a:latin typeface="Arial"/>
            </a:endParaRPr>
          </a:p>
        </p:txBody>
      </p:sp>
      <p:sp>
        <p:nvSpPr>
          <p:cNvPr id="9" name="PlaceHolder 3"/>
          <p:cNvSpPr>
            <a:spLocks noGrp="1"/>
          </p:cNvSpPr>
          <p:nvPr>
            <p:ph type="body"/>
          </p:nvPr>
        </p:nvSpPr>
        <p:spPr>
          <a:xfrm>
            <a:off x="6647040" y="1711440"/>
            <a:ext cx="5711040" cy="4241880"/>
          </a:xfrm>
          <a:prstGeom prst="rect">
            <a:avLst/>
          </a:prstGeom>
        </p:spPr>
        <p:txBody>
          <a:bodyPr lIns="0" rIns="0" tIns="0" bIns="0">
            <a:normAutofit/>
          </a:bodyPr>
          <a:p>
            <a:endParaRPr b="0" lang="ro-RO"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50160" y="291600"/>
            <a:ext cx="11703240" cy="5659920"/>
          </a:xfrm>
          <a:prstGeom prst="rect">
            <a:avLst/>
          </a:prstGeom>
        </p:spPr>
        <p:txBody>
          <a:bodyPr lIns="0" rIns="0" tIns="0" bIns="0" anchor="ctr"/>
          <a:p>
            <a:pPr algn="ctr"/>
            <a:endParaRPr b="0" lang="ro-RO"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13" name="PlaceHolder 2"/>
          <p:cNvSpPr>
            <a:spLocks noGrp="1"/>
          </p:cNvSpPr>
          <p:nvPr>
            <p:ph type="body"/>
          </p:nvPr>
        </p:nvSpPr>
        <p:spPr>
          <a:xfrm>
            <a:off x="650160" y="17114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14" name="PlaceHolder 3"/>
          <p:cNvSpPr>
            <a:spLocks noGrp="1"/>
          </p:cNvSpPr>
          <p:nvPr>
            <p:ph type="body"/>
          </p:nvPr>
        </p:nvSpPr>
        <p:spPr>
          <a:xfrm>
            <a:off x="6647040" y="1711440"/>
            <a:ext cx="5711040" cy="4241880"/>
          </a:xfrm>
          <a:prstGeom prst="rect">
            <a:avLst/>
          </a:prstGeom>
        </p:spPr>
        <p:txBody>
          <a:bodyPr lIns="0" rIns="0" tIns="0" bIns="0">
            <a:normAutofit/>
          </a:bodyPr>
          <a:p>
            <a:endParaRPr b="0" lang="ro-RO" sz="2800" spc="-1" strike="noStrike">
              <a:solidFill>
                <a:srgbClr val="000000"/>
              </a:solidFill>
              <a:latin typeface="Arial"/>
            </a:endParaRPr>
          </a:p>
        </p:txBody>
      </p:sp>
      <p:sp>
        <p:nvSpPr>
          <p:cNvPr id="15" name="PlaceHolder 4"/>
          <p:cNvSpPr>
            <a:spLocks noGrp="1"/>
          </p:cNvSpPr>
          <p:nvPr>
            <p:ph type="body"/>
          </p:nvPr>
        </p:nvSpPr>
        <p:spPr>
          <a:xfrm>
            <a:off x="650160" y="39272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17" name="PlaceHolder 2"/>
          <p:cNvSpPr>
            <a:spLocks noGrp="1"/>
          </p:cNvSpPr>
          <p:nvPr>
            <p:ph type="body"/>
          </p:nvPr>
        </p:nvSpPr>
        <p:spPr>
          <a:xfrm>
            <a:off x="650160" y="1711440"/>
            <a:ext cx="5711040" cy="4241880"/>
          </a:xfrm>
          <a:prstGeom prst="rect">
            <a:avLst/>
          </a:prstGeom>
        </p:spPr>
        <p:txBody>
          <a:bodyPr lIns="0" rIns="0" tIns="0" bIns="0">
            <a:normAutofit/>
          </a:bodyPr>
          <a:p>
            <a:endParaRPr b="0" lang="ro-RO" sz="2800" spc="-1" strike="noStrike">
              <a:solidFill>
                <a:srgbClr val="000000"/>
              </a:solidFill>
              <a:latin typeface="Arial"/>
            </a:endParaRPr>
          </a:p>
        </p:txBody>
      </p:sp>
      <p:sp>
        <p:nvSpPr>
          <p:cNvPr id="18" name="PlaceHolder 3"/>
          <p:cNvSpPr>
            <a:spLocks noGrp="1"/>
          </p:cNvSpPr>
          <p:nvPr>
            <p:ph type="body"/>
          </p:nvPr>
        </p:nvSpPr>
        <p:spPr>
          <a:xfrm>
            <a:off x="6647040" y="17114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19" name="PlaceHolder 4"/>
          <p:cNvSpPr>
            <a:spLocks noGrp="1"/>
          </p:cNvSpPr>
          <p:nvPr>
            <p:ph type="body"/>
          </p:nvPr>
        </p:nvSpPr>
        <p:spPr>
          <a:xfrm>
            <a:off x="6647040" y="39272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50160" y="291600"/>
            <a:ext cx="11703240" cy="1220760"/>
          </a:xfrm>
          <a:prstGeom prst="rect">
            <a:avLst/>
          </a:prstGeom>
        </p:spPr>
        <p:txBody>
          <a:bodyPr lIns="0" rIns="0" tIns="0" bIns="0" anchor="ctr"/>
          <a:p>
            <a:endParaRPr b="0" lang="ro-RO" sz="1800" spc="-1" strike="noStrike">
              <a:solidFill>
                <a:srgbClr val="000000"/>
              </a:solidFill>
              <a:latin typeface="Arial"/>
            </a:endParaRPr>
          </a:p>
        </p:txBody>
      </p:sp>
      <p:sp>
        <p:nvSpPr>
          <p:cNvPr id="21" name="PlaceHolder 2"/>
          <p:cNvSpPr>
            <a:spLocks noGrp="1"/>
          </p:cNvSpPr>
          <p:nvPr>
            <p:ph type="body"/>
          </p:nvPr>
        </p:nvSpPr>
        <p:spPr>
          <a:xfrm>
            <a:off x="650160" y="17114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22" name="PlaceHolder 3"/>
          <p:cNvSpPr>
            <a:spLocks noGrp="1"/>
          </p:cNvSpPr>
          <p:nvPr>
            <p:ph type="body"/>
          </p:nvPr>
        </p:nvSpPr>
        <p:spPr>
          <a:xfrm>
            <a:off x="6647040" y="1711440"/>
            <a:ext cx="5711040" cy="2023200"/>
          </a:xfrm>
          <a:prstGeom prst="rect">
            <a:avLst/>
          </a:prstGeom>
        </p:spPr>
        <p:txBody>
          <a:bodyPr lIns="0" rIns="0" tIns="0" bIns="0">
            <a:normAutofit/>
          </a:bodyPr>
          <a:p>
            <a:endParaRPr b="0" lang="ro-RO" sz="2800" spc="-1" strike="noStrike">
              <a:solidFill>
                <a:srgbClr val="000000"/>
              </a:solidFill>
              <a:latin typeface="Arial"/>
            </a:endParaRPr>
          </a:p>
        </p:txBody>
      </p:sp>
      <p:sp>
        <p:nvSpPr>
          <p:cNvPr id="23" name="PlaceHolder 4"/>
          <p:cNvSpPr>
            <a:spLocks noGrp="1"/>
          </p:cNvSpPr>
          <p:nvPr>
            <p:ph type="body"/>
          </p:nvPr>
        </p:nvSpPr>
        <p:spPr>
          <a:xfrm>
            <a:off x="650160" y="3927240"/>
            <a:ext cx="11703240" cy="2023200"/>
          </a:xfrm>
          <a:prstGeom prst="rect">
            <a:avLst/>
          </a:prstGeom>
        </p:spPr>
        <p:txBody>
          <a:bodyPr lIns="0" rIns="0" tIns="0" bIns="0">
            <a:normAutofit/>
          </a:bodyPr>
          <a:p>
            <a:endParaRPr b="0" lang="ro-RO"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50160" y="291600"/>
            <a:ext cx="11703240" cy="1220760"/>
          </a:xfrm>
          <a:prstGeom prst="rect">
            <a:avLst/>
          </a:prstGeom>
        </p:spPr>
        <p:txBody>
          <a:bodyPr lIns="0" rIns="0" tIns="0" bIns="0" anchor="ctr">
            <a:normAutofit/>
          </a:bodyPr>
          <a:p>
            <a:pPr>
              <a:lnSpc>
                <a:spcPct val="90000"/>
              </a:lnSpc>
            </a:pPr>
            <a:r>
              <a:rPr b="0" lang="ro-RO" sz="1800" spc="-1" strike="noStrike">
                <a:solidFill>
                  <a:srgbClr val="000000"/>
                </a:solidFill>
                <a:latin typeface="Arial"/>
                <a:ea typeface="Arial"/>
              </a:rPr>
              <a:t>Click to add title</a:t>
            </a:r>
            <a:endParaRPr b="0" lang="ro-RO" sz="1800" spc="-1" strike="noStrike">
              <a:solidFill>
                <a:srgbClr val="000000"/>
              </a:solidFill>
              <a:latin typeface="Arial"/>
            </a:endParaRPr>
          </a:p>
        </p:txBody>
      </p:sp>
      <p:sp>
        <p:nvSpPr>
          <p:cNvPr id="1" name="PlaceHolder 2"/>
          <p:cNvSpPr>
            <a:spLocks noGrp="1"/>
          </p:cNvSpPr>
          <p:nvPr>
            <p:ph type="body"/>
          </p:nvPr>
        </p:nvSpPr>
        <p:spPr>
          <a:xfrm>
            <a:off x="650160" y="1711440"/>
            <a:ext cx="11703240" cy="4241880"/>
          </a:xfrm>
          <a:prstGeom prst="rect">
            <a:avLst/>
          </a:prstGeom>
        </p:spPr>
        <p:txBody>
          <a:bodyPr lIns="0" rIns="0" tIns="0" bIns="0" anchor="ctr"/>
          <a:p>
            <a:pPr marL="432000" indent="-323640">
              <a:lnSpc>
                <a:spcPct val="90000"/>
              </a:lnSpc>
              <a:spcBef>
                <a:spcPts val="1400"/>
              </a:spcBef>
              <a:buClr>
                <a:srgbClr val="000000"/>
              </a:buClr>
              <a:buSzPct val="45000"/>
              <a:buFont typeface="Wingdings" charset="2"/>
              <a:buChar char=""/>
            </a:pPr>
            <a:r>
              <a:rPr b="0" lang="ro-RO" sz="2800" spc="-1" strike="noStrike">
                <a:solidFill>
                  <a:srgbClr val="000000"/>
                </a:solidFill>
                <a:latin typeface="Arial"/>
                <a:ea typeface="Arial"/>
              </a:rPr>
              <a:t>Click to add subtitle</a:t>
            </a:r>
            <a:endParaRPr b="0" lang="ro-RO" sz="2800" spc="-1" strike="noStrike">
              <a:solidFill>
                <a:srgbClr val="000000"/>
              </a:solidFill>
              <a:latin typeface="Arial"/>
            </a:endParaRPr>
          </a:p>
        </p:txBody>
      </p:sp>
      <p:sp>
        <p:nvSpPr>
          <p:cNvPr id="2" name="PlaceHolder 3"/>
          <p:cNvSpPr>
            <a:spLocks noGrp="1"/>
          </p:cNvSpPr>
          <p:nvPr>
            <p:ph type="sldNum"/>
          </p:nvPr>
        </p:nvSpPr>
        <p:spPr>
          <a:xfrm>
            <a:off x="6285600" y="6583320"/>
            <a:ext cx="3034080" cy="393480"/>
          </a:xfrm>
          <a:prstGeom prst="rect">
            <a:avLst/>
          </a:prstGeom>
        </p:spPr>
        <p:txBody>
          <a:bodyPr lIns="45720" rIns="45720" tIns="45000" bIns="45000" anchor="ctr"/>
          <a:p>
            <a:pPr algn="r">
              <a:lnSpc>
                <a:spcPct val="100000"/>
              </a:lnSpc>
            </a:pPr>
            <a:fld id="{F4E4189B-4561-4DE2-9542-56E1C358C5F0}" type="slidenum">
              <a:rPr b="0" lang="ro-RO" sz="1200" spc="-1" strike="noStrike">
                <a:solidFill>
                  <a:srgbClr val="000000"/>
                </a:solidFill>
                <a:latin typeface="Arial"/>
                <a:ea typeface="Arial"/>
              </a:rPr>
              <a:t>&lt;număr&gt;</a:t>
            </a:fld>
            <a:endParaRPr b="0" lang="ro-RO"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650160" y="291600"/>
            <a:ext cx="11703240" cy="1220760"/>
          </a:xfrm>
          <a:prstGeom prst="rect">
            <a:avLst/>
          </a:prstGeom>
        </p:spPr>
        <p:txBody>
          <a:bodyPr lIns="0" rIns="0" tIns="0" bIns="0" anchor="ctr">
            <a:normAutofit/>
          </a:bodyPr>
          <a:p>
            <a:pPr>
              <a:lnSpc>
                <a:spcPct val="90000"/>
              </a:lnSpc>
            </a:pPr>
            <a:r>
              <a:rPr b="0" lang="ro-RO" sz="1800" spc="-1" strike="noStrike">
                <a:solidFill>
                  <a:srgbClr val="000000"/>
                </a:solidFill>
                <a:latin typeface="Arial"/>
                <a:ea typeface="Arial"/>
              </a:rPr>
              <a:t>Текст заголовка</a:t>
            </a:r>
            <a:endParaRPr b="0" lang="ro-RO" sz="1800" spc="-1" strike="noStrike">
              <a:solidFill>
                <a:srgbClr val="000000"/>
              </a:solidFill>
              <a:latin typeface="Arial"/>
            </a:endParaRPr>
          </a:p>
        </p:txBody>
      </p:sp>
      <p:sp>
        <p:nvSpPr>
          <p:cNvPr id="40" name="PlaceHolder 2"/>
          <p:cNvSpPr>
            <a:spLocks noGrp="1"/>
          </p:cNvSpPr>
          <p:nvPr>
            <p:ph type="body"/>
          </p:nvPr>
        </p:nvSpPr>
        <p:spPr>
          <a:xfrm>
            <a:off x="650160" y="1711440"/>
            <a:ext cx="11703240" cy="4241880"/>
          </a:xfrm>
          <a:prstGeom prst="rect">
            <a:avLst/>
          </a:prstGeom>
        </p:spPr>
        <p:txBody>
          <a:bodyPr lIns="0" rIns="0" tIns="0" bIns="0" anchor="ctr"/>
          <a:p>
            <a:pPr marL="432000" indent="-323640">
              <a:lnSpc>
                <a:spcPct val="90000"/>
              </a:lnSpc>
              <a:spcBef>
                <a:spcPts val="1400"/>
              </a:spcBef>
              <a:buClr>
                <a:srgbClr val="000000"/>
              </a:buClr>
              <a:buSzPct val="45000"/>
              <a:buFont typeface="Wingdings" charset="2"/>
              <a:buChar char=""/>
            </a:pPr>
            <a:r>
              <a:rPr b="0" lang="ro-RO" sz="2800" spc="-1" strike="noStrike">
                <a:solidFill>
                  <a:srgbClr val="000000"/>
                </a:solidFill>
                <a:latin typeface="Arial"/>
                <a:ea typeface="Arial"/>
              </a:rPr>
              <a:t>Уровень текста 1</a:t>
            </a:r>
            <a:endParaRPr b="0" lang="ro-RO" sz="2800" spc="-1" strike="noStrike">
              <a:solidFill>
                <a:srgbClr val="000000"/>
              </a:solidFill>
              <a:latin typeface="Arial"/>
            </a:endParaRPr>
          </a:p>
          <a:p>
            <a:pPr lvl="1" marL="993600" indent="-453240">
              <a:lnSpc>
                <a:spcPct val="90000"/>
              </a:lnSpc>
              <a:spcBef>
                <a:spcPts val="1400"/>
              </a:spcBef>
              <a:buClr>
                <a:srgbClr val="000000"/>
              </a:buClr>
              <a:buSzPct val="75000"/>
              <a:buFont typeface="Wingdings" charset="2"/>
              <a:buChar char=""/>
            </a:pPr>
            <a:r>
              <a:rPr b="0" lang="ro-RO" sz="2800" spc="-1" strike="noStrike">
                <a:solidFill>
                  <a:srgbClr val="000000"/>
                </a:solidFill>
                <a:latin typeface="Arial"/>
                <a:ea typeface="Arial"/>
              </a:rPr>
              <a:t>Уровень текста 2</a:t>
            </a:r>
            <a:endParaRPr b="0" lang="ro-RO" sz="2800" spc="-1" strike="noStrike">
              <a:solidFill>
                <a:srgbClr val="000000"/>
              </a:solidFill>
              <a:latin typeface="Arial"/>
            </a:endParaRPr>
          </a:p>
          <a:p>
            <a:pPr lvl="2" marL="1455840" indent="-447480">
              <a:lnSpc>
                <a:spcPct val="90000"/>
              </a:lnSpc>
              <a:spcBef>
                <a:spcPts val="1400"/>
              </a:spcBef>
              <a:buClr>
                <a:srgbClr val="000000"/>
              </a:buClr>
              <a:buSzPct val="45000"/>
              <a:buFont typeface="Wingdings" charset="2"/>
              <a:buChar char=""/>
            </a:pPr>
            <a:r>
              <a:rPr b="0" lang="ro-RO" sz="2800" spc="-1" strike="noStrike">
                <a:solidFill>
                  <a:srgbClr val="000000"/>
                </a:solidFill>
                <a:latin typeface="Arial"/>
                <a:ea typeface="Arial"/>
              </a:rPr>
              <a:t>Уровень текста 3</a:t>
            </a:r>
            <a:endParaRPr b="0" lang="ro-RO" sz="2800" spc="-1" strike="noStrike">
              <a:solidFill>
                <a:srgbClr val="000000"/>
              </a:solidFill>
              <a:latin typeface="Arial"/>
            </a:endParaRPr>
          </a:p>
          <a:p>
            <a:pPr lvl="3" marL="1847880" indent="-335520">
              <a:lnSpc>
                <a:spcPct val="90000"/>
              </a:lnSpc>
              <a:spcBef>
                <a:spcPts val="1400"/>
              </a:spcBef>
              <a:buClr>
                <a:srgbClr val="000000"/>
              </a:buClr>
              <a:buSzPct val="75000"/>
              <a:buFont typeface="Wingdings" charset="2"/>
              <a:buChar char=""/>
            </a:pPr>
            <a:r>
              <a:rPr b="0" lang="ro-RO" sz="2800" spc="-1" strike="noStrike">
                <a:solidFill>
                  <a:srgbClr val="000000"/>
                </a:solidFill>
                <a:latin typeface="Arial"/>
                <a:ea typeface="Arial"/>
              </a:rPr>
              <a:t>Уровень текста 4</a:t>
            </a:r>
            <a:endParaRPr b="0" lang="ro-RO" sz="2800" spc="-1" strike="noStrike">
              <a:solidFill>
                <a:srgbClr val="000000"/>
              </a:solidFill>
              <a:latin typeface="Arial"/>
            </a:endParaRPr>
          </a:p>
          <a:p>
            <a:pPr lvl="4" marL="2246400" indent="-302040">
              <a:lnSpc>
                <a:spcPct val="90000"/>
              </a:lnSpc>
              <a:spcBef>
                <a:spcPts val="1400"/>
              </a:spcBef>
              <a:buClr>
                <a:srgbClr val="000000"/>
              </a:buClr>
              <a:buSzPct val="45000"/>
              <a:buFont typeface="Wingdings" charset="2"/>
              <a:buChar char=""/>
            </a:pPr>
            <a:r>
              <a:rPr b="0" lang="ro-RO" sz="2800" spc="-1" strike="noStrike">
                <a:solidFill>
                  <a:srgbClr val="000000"/>
                </a:solidFill>
                <a:latin typeface="Arial"/>
                <a:ea typeface="Arial"/>
              </a:rPr>
              <a:t>Уровень текста 5</a:t>
            </a:r>
            <a:endParaRPr b="0" lang="ro-RO" sz="2800" spc="-1" strike="noStrike">
              <a:solidFill>
                <a:srgbClr val="000000"/>
              </a:solidFill>
              <a:latin typeface="Arial"/>
            </a:endParaRPr>
          </a:p>
        </p:txBody>
      </p:sp>
      <p:sp>
        <p:nvSpPr>
          <p:cNvPr id="41" name="PlaceHolder 3"/>
          <p:cNvSpPr>
            <a:spLocks noGrp="1"/>
          </p:cNvSpPr>
          <p:nvPr>
            <p:ph type="sldNum"/>
          </p:nvPr>
        </p:nvSpPr>
        <p:spPr>
          <a:xfrm>
            <a:off x="6285600" y="6583320"/>
            <a:ext cx="3034080" cy="393480"/>
          </a:xfrm>
          <a:prstGeom prst="rect">
            <a:avLst/>
          </a:prstGeom>
        </p:spPr>
        <p:txBody>
          <a:bodyPr lIns="45720" rIns="45720" tIns="45000" bIns="45000" anchor="ctr"/>
          <a:p>
            <a:pPr algn="r">
              <a:lnSpc>
                <a:spcPct val="100000"/>
              </a:lnSpc>
            </a:pPr>
            <a:fld id="{E4A9A87F-1D39-4A12-8837-3AAA81CAD04F}" type="slidenum">
              <a:rPr b="0" lang="ro-RO" sz="1200" spc="-1" strike="noStrike">
                <a:solidFill>
                  <a:srgbClr val="000000"/>
                </a:solidFill>
                <a:latin typeface="Arial"/>
                <a:ea typeface="Arial"/>
              </a:rPr>
              <a:t>&lt;număr&gt;</a:t>
            </a:fld>
            <a:endParaRPr b="0" lang="ro-RO"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PlaceHolder 1"/>
          <p:cNvSpPr>
            <a:spLocks noGrp="1"/>
          </p:cNvSpPr>
          <p:nvPr>
            <p:ph type="sldNum"/>
          </p:nvPr>
        </p:nvSpPr>
        <p:spPr>
          <a:xfrm>
            <a:off x="6285600" y="6583320"/>
            <a:ext cx="3034080" cy="393480"/>
          </a:xfrm>
          <a:prstGeom prst="rect">
            <a:avLst/>
          </a:prstGeom>
        </p:spPr>
        <p:txBody>
          <a:bodyPr lIns="45720" rIns="45720" tIns="45000" bIns="45000" anchor="ctr"/>
          <a:p>
            <a:pPr algn="r">
              <a:lnSpc>
                <a:spcPct val="100000"/>
              </a:lnSpc>
            </a:pPr>
            <a:fld id="{BB1DC61E-940C-40D3-A675-BBEC8ECB0E00}" type="slidenum">
              <a:rPr b="0" lang="ro-RO" sz="1200" spc="-1" strike="noStrike">
                <a:solidFill>
                  <a:srgbClr val="000000"/>
                </a:solidFill>
                <a:latin typeface="Arial"/>
                <a:ea typeface="Arial"/>
              </a:rPr>
              <a:t>&lt;număr&gt;</a:t>
            </a:fld>
            <a:endParaRPr b="0" lang="ro-RO" sz="1200" spc="-1" strike="noStrike">
              <a:latin typeface="Times New Roman"/>
            </a:endParaRPr>
          </a:p>
        </p:txBody>
      </p:sp>
      <p:sp>
        <p:nvSpPr>
          <p:cNvPr id="79" name="PlaceHolder 2"/>
          <p:cNvSpPr>
            <a:spLocks noGrp="1"/>
          </p:cNvSpPr>
          <p:nvPr>
            <p:ph type="title"/>
          </p:nvPr>
        </p:nvSpPr>
        <p:spPr>
          <a:xfrm>
            <a:off x="650160" y="291600"/>
            <a:ext cx="11703600" cy="1221120"/>
          </a:xfrm>
          <a:prstGeom prst="rect">
            <a:avLst/>
          </a:prstGeom>
        </p:spPr>
        <p:txBody>
          <a:bodyPr lIns="0" rIns="0" tIns="0" bIns="0" anchor="ctr"/>
          <a:p>
            <a:r>
              <a:rPr b="0" lang="ro-RO" sz="1800" spc="-1" strike="noStrike">
                <a:solidFill>
                  <a:srgbClr val="000000"/>
                </a:solidFill>
                <a:latin typeface="Arial"/>
              </a:rPr>
              <a:t>Apasă pentru editare format text titlu</a:t>
            </a:r>
            <a:endParaRPr b="0" lang="ro-RO" sz="1800" spc="-1" strike="noStrike">
              <a:solidFill>
                <a:srgbClr val="000000"/>
              </a:solidFill>
              <a:latin typeface="Arial"/>
            </a:endParaRPr>
          </a:p>
        </p:txBody>
      </p:sp>
      <p:sp>
        <p:nvSpPr>
          <p:cNvPr id="80" name="PlaceHolder 3"/>
          <p:cNvSpPr>
            <a:spLocks noGrp="1"/>
          </p:cNvSpPr>
          <p:nvPr>
            <p:ph type="body"/>
          </p:nvPr>
        </p:nvSpPr>
        <p:spPr>
          <a:xfrm>
            <a:off x="650160" y="1711440"/>
            <a:ext cx="11703600" cy="42422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o-RO" sz="2800" spc="-1" strike="noStrike">
                <a:solidFill>
                  <a:srgbClr val="000000"/>
                </a:solidFill>
                <a:latin typeface="Arial"/>
              </a:rPr>
              <a:t>Apasă pentru editare format text contur</a:t>
            </a:r>
            <a:endParaRPr b="0" lang="ro-RO"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o-RO" sz="2800" spc="-1" strike="noStrike">
                <a:solidFill>
                  <a:srgbClr val="000000"/>
                </a:solidFill>
                <a:latin typeface="Arial"/>
              </a:rPr>
              <a:t>Al doilea nivel de schițare</a:t>
            </a:r>
            <a:endParaRPr b="0" lang="ro-RO"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o-RO" sz="2800" spc="-1" strike="noStrike">
                <a:solidFill>
                  <a:srgbClr val="000000"/>
                </a:solidFill>
                <a:latin typeface="Arial"/>
              </a:rPr>
              <a:t>Al treilea nivel de schițare</a:t>
            </a:r>
            <a:endParaRPr b="0" lang="ro-RO" sz="2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o-RO" sz="2800" spc="-1" strike="noStrike">
                <a:solidFill>
                  <a:srgbClr val="000000"/>
                </a:solidFill>
                <a:latin typeface="Arial"/>
              </a:rPr>
              <a:t>Al patrules nivel de schițare</a:t>
            </a:r>
            <a:endParaRPr b="0" lang="ro-RO" sz="2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o-RO" sz="2000" spc="-1" strike="noStrike">
                <a:solidFill>
                  <a:srgbClr val="000000"/>
                </a:solidFill>
                <a:latin typeface="Arial"/>
              </a:rPr>
              <a:t>Al cincilea nivel de schițare</a:t>
            </a:r>
            <a:endParaRPr b="0" lang="ro-RO"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o-RO" sz="2000" spc="-1" strike="noStrike">
                <a:solidFill>
                  <a:srgbClr val="000000"/>
                </a:solidFill>
                <a:latin typeface="Arial"/>
              </a:rPr>
              <a:t>Al șaselea nivel de schițare</a:t>
            </a:r>
            <a:endParaRPr b="0" lang="ro-RO"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o-RO" sz="2000" spc="-1" strike="noStrike">
                <a:solidFill>
                  <a:srgbClr val="000000"/>
                </a:solidFill>
                <a:latin typeface="Arial"/>
              </a:rPr>
              <a:t>Al șaptelea nivel de schițare</a:t>
            </a:r>
            <a:endParaRPr b="0" lang="ro-RO"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slideLayout" Target="../slideLayouts/slideLayout15.xml"/><Relationship Id="rId6"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slideLayout" Target="../slideLayouts/slideLayout15.xml"/><Relationship Id="rId6"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slideLayout" Target="../slideLayouts/slideLayout15.xml"/><Relationship Id="rId6"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5.xml"/><Relationship Id="rId7"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slideLayout" Target="../slideLayouts/slideLayout15.xml"/><Relationship Id="rId7"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5.xml"/><Relationship Id="rId6"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slideLayout" Target="../slideLayouts/slideLayout15.xml"/><Relationship Id="rId6"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image" Target="../media/image60.png"/><Relationship Id="rId3" Type="http://schemas.openxmlformats.org/officeDocument/2006/relationships/slideLayout" Target="../slideLayouts/slideLayout15.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5.xml"/>
</Relationships>
</file>

<file path=ppt/slides/_rels/slide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5.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5.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slideLayout" Target="../slideLayouts/slideLayout15.xml"/><Relationship Id="rId1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7.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slideLayout" Target="../slideLayouts/slideLayout15.xml"/><Relationship Id="rId8"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slideLayout" Target="../slideLayouts/slideLayout15.xml"/><Relationship Id="rId6"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slideLayout" Target="../slideLayouts/slideLayout15.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3" name="cardiopack_fon-01.png" descr=""/>
          <p:cNvPicPr/>
          <p:nvPr/>
        </p:nvPicPr>
        <p:blipFill>
          <a:blip r:embed="rId1"/>
          <a:stretch/>
        </p:blipFill>
        <p:spPr>
          <a:xfrm>
            <a:off x="-33480" y="-22320"/>
            <a:ext cx="13071600" cy="7359480"/>
          </a:xfrm>
          <a:prstGeom prst="rect">
            <a:avLst/>
          </a:prstGeom>
          <a:ln w="12600">
            <a:noFill/>
          </a:ln>
        </p:spPr>
      </p:pic>
      <p:sp>
        <p:nvSpPr>
          <p:cNvPr id="124" name="CustomShape 1"/>
          <p:cNvSpPr/>
          <p:nvPr/>
        </p:nvSpPr>
        <p:spPr>
          <a:xfrm>
            <a:off x="2340720" y="2049120"/>
            <a:ext cx="3269880" cy="1397880"/>
          </a:xfrm>
          <a:prstGeom prst="rect">
            <a:avLst/>
          </a:prstGeom>
          <a:noFill/>
          <a:ln w="12600">
            <a:noFill/>
          </a:ln>
        </p:spPr>
        <p:style>
          <a:lnRef idx="0"/>
          <a:fillRef idx="0"/>
          <a:effectRef idx="0"/>
          <a:fontRef idx="minor"/>
        </p:style>
        <p:txBody>
          <a:bodyPr wrap="none" lIns="45720" rIns="45720" tIns="45000" bIns="45000"/>
          <a:p>
            <a:pPr>
              <a:lnSpc>
                <a:spcPct val="110000"/>
              </a:lnSpc>
            </a:pPr>
            <a:r>
              <a:rPr b="1" lang="ro-RO" sz="6000" spc="-1" strike="noStrike">
                <a:solidFill>
                  <a:srgbClr val="ffffff"/>
                </a:solidFill>
                <a:latin typeface="Arial"/>
                <a:ea typeface="Arial"/>
              </a:rPr>
              <a:t>C-Pack</a:t>
            </a:r>
            <a:endParaRPr b="0" lang="ro-RO" sz="6000" spc="-1" strike="noStrike">
              <a:latin typeface="Arial"/>
            </a:endParaRPr>
          </a:p>
          <a:p>
            <a:pPr>
              <a:lnSpc>
                <a:spcPct val="110000"/>
              </a:lnSpc>
            </a:pPr>
            <a:r>
              <a:rPr b="1" lang="ro-RO" sz="1800" spc="-1" strike="noStrike" cap="all">
                <a:solidFill>
                  <a:srgbClr val="ffffff"/>
                </a:solidFill>
                <a:latin typeface="Arial"/>
                <a:ea typeface="Arial"/>
              </a:rPr>
              <a:t>	</a:t>
            </a:r>
            <a:r>
              <a:rPr b="1" lang="ro-RO" sz="1800" spc="-1" strike="noStrike" cap="all">
                <a:solidFill>
                  <a:srgbClr val="ffffff"/>
                </a:solidFill>
                <a:latin typeface="Arial"/>
                <a:ea typeface="Arial"/>
              </a:rPr>
              <a:t>	</a:t>
            </a:r>
            <a:r>
              <a:rPr b="1" lang="ro-RO" sz="1800" spc="-1" strike="noStrike" cap="all">
                <a:solidFill>
                  <a:srgbClr val="ffffff"/>
                </a:solidFill>
                <a:latin typeface="Arial"/>
                <a:ea typeface="Arial"/>
              </a:rPr>
              <a:t>	</a:t>
            </a:r>
            <a:r>
              <a:rPr b="1" lang="ro-RO" sz="1800" spc="-1" strike="noStrike" cap="all">
                <a:solidFill>
                  <a:srgbClr val="ffffff"/>
                </a:solidFill>
                <a:latin typeface="Arial"/>
                <a:ea typeface="Arial"/>
              </a:rPr>
              <a:t>în ritmul inimii</a:t>
            </a:r>
            <a:endParaRPr b="0" lang="ro-RO" sz="1800" spc="-1" strike="noStrike">
              <a:latin typeface="Arial"/>
            </a:endParaRPr>
          </a:p>
        </p:txBody>
      </p:sp>
      <p:pic>
        <p:nvPicPr>
          <p:cNvPr id="125" name="logo new-01.png" descr=""/>
          <p:cNvPicPr/>
          <p:nvPr/>
        </p:nvPicPr>
        <p:blipFill>
          <a:blip r:embed="rId2"/>
          <a:stretch/>
        </p:blipFill>
        <p:spPr>
          <a:xfrm>
            <a:off x="1281240" y="6285960"/>
            <a:ext cx="1549800" cy="272160"/>
          </a:xfrm>
          <a:prstGeom prst="rect">
            <a:avLst/>
          </a:prstGeom>
          <a:ln w="12600">
            <a:noFill/>
          </a:ln>
        </p:spPr>
      </p:pic>
      <p:pic>
        <p:nvPicPr>
          <p:cNvPr id="126" name="Picture 3" descr=""/>
          <p:cNvPicPr/>
          <p:nvPr/>
        </p:nvPicPr>
        <p:blipFill>
          <a:blip r:embed="rId3"/>
          <a:stretch/>
        </p:blipFill>
        <p:spPr>
          <a:xfrm>
            <a:off x="7629120" y="1405800"/>
            <a:ext cx="3969360" cy="4230360"/>
          </a:xfrm>
          <a:prstGeom prst="rect">
            <a:avLst/>
          </a:prstGeom>
          <a:ln>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95444"/>
        </a:solidFill>
      </p:bgPr>
    </p:bg>
    <p:spTree>
      <p:nvGrpSpPr>
        <p:cNvPr id="1" name=""/>
        <p:cNvGrpSpPr/>
        <p:nvPr/>
      </p:nvGrpSpPr>
      <p:grpSpPr>
        <a:xfrm>
          <a:off x="0" y="0"/>
          <a:ext cx="0" cy="0"/>
          <a:chOff x="0" y="0"/>
          <a:chExt cx="0" cy="0"/>
        </a:xfrm>
      </p:grpSpPr>
      <p:pic>
        <p:nvPicPr>
          <p:cNvPr id="216" name="cardiopack_fon33-01.png" descr=""/>
          <p:cNvPicPr/>
          <p:nvPr/>
        </p:nvPicPr>
        <p:blipFill>
          <a:blip r:embed="rId1"/>
          <a:stretch/>
        </p:blipFill>
        <p:spPr>
          <a:xfrm>
            <a:off x="12960" y="0"/>
            <a:ext cx="12978720" cy="7314840"/>
          </a:xfrm>
          <a:prstGeom prst="rect">
            <a:avLst/>
          </a:prstGeom>
          <a:ln w="12600">
            <a:noFill/>
          </a:ln>
        </p:spPr>
      </p:pic>
      <p:sp>
        <p:nvSpPr>
          <p:cNvPr id="217" name="CustomShape 1"/>
          <p:cNvSpPr/>
          <p:nvPr/>
        </p:nvSpPr>
        <p:spPr>
          <a:xfrm>
            <a:off x="578880" y="846720"/>
            <a:ext cx="6653520" cy="639000"/>
          </a:xfrm>
          <a:prstGeom prst="rect">
            <a:avLst/>
          </a:prstGeom>
          <a:noFill/>
          <a:ln w="12600">
            <a:noFill/>
          </a:ln>
        </p:spPr>
        <p:style>
          <a:lnRef idx="0"/>
          <a:fillRef idx="0"/>
          <a:effectRef idx="0"/>
          <a:fontRef idx="minor"/>
        </p:style>
        <p:txBody>
          <a:bodyPr wrap="none" lIns="45720" rIns="45720" tIns="45000" bIns="45000"/>
          <a:p>
            <a:pPr>
              <a:lnSpc>
                <a:spcPct val="100000"/>
              </a:lnSpc>
            </a:pPr>
            <a:r>
              <a:rPr b="1" lang="ro-RO" sz="3600" spc="-1" strike="noStrike" cap="all">
                <a:solidFill>
                  <a:srgbClr val="ffffff"/>
                </a:solidFill>
                <a:latin typeface="Arial"/>
                <a:ea typeface="Arial"/>
              </a:rPr>
              <a:t>Sinergia componentelor</a:t>
            </a:r>
            <a:endParaRPr b="0" lang="ro-RO" sz="3600" spc="-1" strike="noStrike">
              <a:latin typeface="Arial"/>
            </a:endParaRPr>
          </a:p>
        </p:txBody>
      </p:sp>
      <p:sp>
        <p:nvSpPr>
          <p:cNvPr id="218" name="CustomShape 2"/>
          <p:cNvSpPr/>
          <p:nvPr/>
        </p:nvSpPr>
        <p:spPr>
          <a:xfrm>
            <a:off x="1326960" y="2292120"/>
            <a:ext cx="9710640" cy="3594960"/>
          </a:xfrm>
          <a:prstGeom prst="rect">
            <a:avLst/>
          </a:prstGeom>
          <a:noFill/>
          <a:ln w="12600">
            <a:noFill/>
          </a:ln>
        </p:spPr>
        <p:style>
          <a:lnRef idx="0"/>
          <a:fillRef idx="0"/>
          <a:effectRef idx="0"/>
          <a:fontRef idx="minor"/>
        </p:style>
        <p:txBody>
          <a:bodyPr wrap="none" lIns="45720" rIns="45720" tIns="45000" bIns="45000"/>
          <a:p>
            <a:pPr>
              <a:lnSpc>
                <a:spcPct val="100000"/>
              </a:lnSpc>
            </a:pPr>
            <a:r>
              <a:rPr b="1" lang="ro-RO" sz="2800" spc="-1" strike="noStrike" cap="all">
                <a:solidFill>
                  <a:srgbClr val="ffffff"/>
                </a:solidFill>
                <a:latin typeface="Arial Black"/>
                <a:ea typeface="Arial Black"/>
              </a:rPr>
              <a:t>Taurină+</a:t>
            </a:r>
            <a:r>
              <a:rPr b="0" lang="ro-RO" sz="2800" spc="-1" strike="noStrike" cap="all">
                <a:solidFill>
                  <a:srgbClr val="ffffff"/>
                </a:solidFill>
                <a:latin typeface="Arial Black"/>
                <a:ea typeface="Arial Black"/>
              </a:rPr>
              <a:t>coenzima Q10</a:t>
            </a:r>
            <a:r>
              <a:rPr b="1" lang="ro-RO" sz="2800" spc="-1" strike="noStrike" cap="all">
                <a:solidFill>
                  <a:srgbClr val="ffffff"/>
                </a:solidFill>
                <a:latin typeface="Arial"/>
                <a:ea typeface="Arial"/>
              </a:rPr>
              <a:t> </a:t>
            </a:r>
            <a:endParaRPr b="0" lang="ro-RO" sz="2800" spc="-1" strike="noStrike">
              <a:latin typeface="Arial"/>
            </a:endParaRPr>
          </a:p>
          <a:p>
            <a:pPr>
              <a:lnSpc>
                <a:spcPct val="100000"/>
              </a:lnSpc>
            </a:pPr>
            <a:r>
              <a:rPr b="1" lang="ro-RO" sz="1800" spc="-1" strike="noStrike">
                <a:solidFill>
                  <a:srgbClr val="ffffff"/>
                </a:solidFill>
                <a:latin typeface="Arial"/>
                <a:ea typeface="Arial"/>
              </a:rPr>
              <a:t>Pentru menținerea energiei inimii.</a:t>
            </a:r>
            <a:endParaRPr b="0" lang="ro-RO" sz="1800" spc="-1" strike="noStrike">
              <a:latin typeface="Arial"/>
            </a:endParaRPr>
          </a:p>
          <a:p>
            <a:pPr>
              <a:lnSpc>
                <a:spcPct val="100000"/>
              </a:lnSpc>
            </a:pPr>
            <a:endParaRPr b="0" lang="ro-RO" sz="1800" spc="-1" strike="noStrike">
              <a:latin typeface="Arial"/>
            </a:endParaRPr>
          </a:p>
          <a:p>
            <a:pPr>
              <a:lnSpc>
                <a:spcPct val="200000"/>
              </a:lnSpc>
            </a:pPr>
            <a:r>
              <a:rPr b="0" lang="ro-RO" sz="2800" spc="-1" strike="noStrike" cap="all">
                <a:solidFill>
                  <a:srgbClr val="ffffff"/>
                </a:solidFill>
                <a:latin typeface="Arial Black"/>
                <a:ea typeface="Arial Black"/>
              </a:rPr>
              <a:t>Potasiu+magneziu </a:t>
            </a:r>
            <a:endParaRPr b="0" lang="ro-RO" sz="2800" spc="-1" strike="noStrike">
              <a:latin typeface="Arial"/>
            </a:endParaRPr>
          </a:p>
          <a:p>
            <a:pPr>
              <a:lnSpc>
                <a:spcPct val="100000"/>
              </a:lnSpc>
            </a:pPr>
            <a:r>
              <a:rPr b="1" lang="ro-RO" sz="1800" spc="-1" strike="noStrike">
                <a:solidFill>
                  <a:srgbClr val="ffffff"/>
                </a:solidFill>
                <a:latin typeface="Arial"/>
                <a:ea typeface="Arial"/>
              </a:rPr>
              <a:t>Pentru menținerea unui ritm cardiac normal. </a:t>
            </a:r>
            <a:endParaRPr b="0" lang="ro-RO" sz="1800" spc="-1" strike="noStrike">
              <a:latin typeface="Arial"/>
            </a:endParaRPr>
          </a:p>
          <a:p>
            <a:pPr>
              <a:lnSpc>
                <a:spcPct val="100000"/>
              </a:lnSpc>
            </a:pPr>
            <a:endParaRPr b="0" lang="ro-RO" sz="1800" spc="-1" strike="noStrike">
              <a:latin typeface="Arial"/>
            </a:endParaRPr>
          </a:p>
          <a:p>
            <a:pPr>
              <a:lnSpc>
                <a:spcPct val="200000"/>
              </a:lnSpc>
            </a:pPr>
            <a:r>
              <a:rPr b="0" lang="ro-RO" sz="2800" spc="-1" strike="noStrike" cap="all">
                <a:solidFill>
                  <a:srgbClr val="ffffff"/>
                </a:solidFill>
                <a:latin typeface="Arial Black"/>
                <a:ea typeface="Arial Black"/>
              </a:rPr>
              <a:t>Potasiu+magneziu+ Taurină+coenzima Q10 </a:t>
            </a:r>
            <a:endParaRPr b="0" lang="ro-RO" sz="2800" spc="-1" strike="noStrike">
              <a:latin typeface="Arial"/>
            </a:endParaRPr>
          </a:p>
          <a:p>
            <a:pPr>
              <a:lnSpc>
                <a:spcPct val="100000"/>
              </a:lnSpc>
            </a:pPr>
            <a:r>
              <a:rPr b="1" lang="ro-RO" sz="1800" spc="-1" strike="noStrike">
                <a:solidFill>
                  <a:srgbClr val="ffffff"/>
                </a:solidFill>
                <a:latin typeface="Arial"/>
                <a:ea typeface="Arial"/>
              </a:rPr>
              <a:t>Pentru păstrarea și menținerea sănătății inimii</a:t>
            </a:r>
            <a:endParaRPr b="0" lang="ro-RO" sz="1800" spc="-1" strike="noStrike">
              <a:latin typeface="Arial"/>
            </a:endParaRPr>
          </a:p>
        </p:txBody>
      </p:sp>
      <p:pic>
        <p:nvPicPr>
          <p:cNvPr id="219" name="cardiopack_heart-01-01.png" descr=""/>
          <p:cNvPicPr/>
          <p:nvPr/>
        </p:nvPicPr>
        <p:blipFill>
          <a:blip r:embed="rId2"/>
          <a:stretch/>
        </p:blipFill>
        <p:spPr>
          <a:xfrm>
            <a:off x="592200" y="2385000"/>
            <a:ext cx="455040" cy="413280"/>
          </a:xfrm>
          <a:prstGeom prst="rect">
            <a:avLst/>
          </a:prstGeom>
          <a:ln w="12600">
            <a:noFill/>
          </a:ln>
        </p:spPr>
      </p:pic>
      <p:pic>
        <p:nvPicPr>
          <p:cNvPr id="220" name="cardiopack_heart-01-01.png" descr=""/>
          <p:cNvPicPr/>
          <p:nvPr/>
        </p:nvPicPr>
        <p:blipFill>
          <a:blip r:embed="rId3"/>
          <a:stretch/>
        </p:blipFill>
        <p:spPr>
          <a:xfrm>
            <a:off x="592200" y="3638160"/>
            <a:ext cx="455040" cy="413280"/>
          </a:xfrm>
          <a:prstGeom prst="rect">
            <a:avLst/>
          </a:prstGeom>
          <a:ln w="12600">
            <a:noFill/>
          </a:ln>
        </p:spPr>
      </p:pic>
      <p:pic>
        <p:nvPicPr>
          <p:cNvPr id="221" name="cardiopack_heart-01-01.png" descr=""/>
          <p:cNvPicPr/>
          <p:nvPr/>
        </p:nvPicPr>
        <p:blipFill>
          <a:blip r:embed="rId4"/>
          <a:stretch/>
        </p:blipFill>
        <p:spPr>
          <a:xfrm>
            <a:off x="592200" y="5031360"/>
            <a:ext cx="455040" cy="413280"/>
          </a:xfrm>
          <a:prstGeom prst="rect">
            <a:avLst/>
          </a:prstGeom>
          <a:ln w="12600">
            <a:noFill/>
          </a:ln>
        </p:spPr>
      </p:pic>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CustomShape 1"/>
          <p:cNvSpPr/>
          <p:nvPr/>
        </p:nvSpPr>
        <p:spPr>
          <a:xfrm>
            <a:off x="7687800" y="-10440"/>
            <a:ext cx="5378040" cy="7335720"/>
          </a:xfrm>
          <a:prstGeom prst="rect">
            <a:avLst/>
          </a:prstGeom>
          <a:solidFill>
            <a:srgbClr val="ffafb1"/>
          </a:solidFill>
          <a:ln w="12600">
            <a:noFill/>
          </a:ln>
        </p:spPr>
        <p:style>
          <a:lnRef idx="0"/>
          <a:fillRef idx="0"/>
          <a:effectRef idx="0"/>
          <a:fontRef idx="minor"/>
        </p:style>
      </p:sp>
      <p:sp>
        <p:nvSpPr>
          <p:cNvPr id="223" name="CustomShape 2"/>
          <p:cNvSpPr/>
          <p:nvPr/>
        </p:nvSpPr>
        <p:spPr>
          <a:xfrm>
            <a:off x="560160" y="846720"/>
            <a:ext cx="4792680" cy="1187640"/>
          </a:xfrm>
          <a:prstGeom prst="rect">
            <a:avLst/>
          </a:prstGeom>
          <a:noFill/>
          <a:ln w="12600">
            <a:noFill/>
          </a:ln>
        </p:spPr>
        <p:style>
          <a:lnRef idx="0"/>
          <a:fillRef idx="0"/>
          <a:effectRef idx="0"/>
          <a:fontRef idx="minor"/>
        </p:style>
        <p:txBody>
          <a:bodyPr wrap="none" lIns="45720" rIns="45720" tIns="45000" bIns="45000"/>
          <a:p>
            <a:pPr>
              <a:lnSpc>
                <a:spcPct val="100000"/>
              </a:lnSpc>
            </a:pPr>
            <a:r>
              <a:rPr b="1" lang="ro-RO" sz="3600" spc="-1" strike="noStrike" cap="all">
                <a:solidFill>
                  <a:srgbClr val="fc533d"/>
                </a:solidFill>
                <a:latin typeface="Arial"/>
                <a:ea typeface="Arial"/>
              </a:rPr>
              <a:t>Pentokan </a:t>
            </a:r>
            <a:endParaRPr b="0" lang="ro-RO" sz="3600" spc="-1" strike="noStrike">
              <a:latin typeface="Arial"/>
            </a:endParaRPr>
          </a:p>
          <a:p>
            <a:pPr>
              <a:lnSpc>
                <a:spcPct val="100000"/>
              </a:lnSpc>
            </a:pPr>
            <a:r>
              <a:rPr b="1" lang="ro-RO" sz="3600" spc="-1" strike="noStrike" cap="all">
                <a:solidFill>
                  <a:srgbClr val="fc533d"/>
                </a:solidFill>
                <a:latin typeface="Arial"/>
                <a:ea typeface="Arial"/>
              </a:rPr>
              <a:t>Energie celulară</a:t>
            </a:r>
            <a:endParaRPr b="0" lang="ro-RO" sz="3600" spc="-1" strike="noStrike">
              <a:latin typeface="Arial"/>
            </a:endParaRPr>
          </a:p>
        </p:txBody>
      </p:sp>
      <p:sp>
        <p:nvSpPr>
          <p:cNvPr id="224" name="CustomShape 3"/>
          <p:cNvSpPr/>
          <p:nvPr/>
        </p:nvSpPr>
        <p:spPr>
          <a:xfrm>
            <a:off x="1025280" y="2153160"/>
            <a:ext cx="5065200" cy="4205160"/>
          </a:xfrm>
          <a:prstGeom prst="rect">
            <a:avLst/>
          </a:prstGeom>
          <a:noFill/>
          <a:ln w="12600">
            <a:noFill/>
          </a:ln>
        </p:spPr>
        <p:style>
          <a:lnRef idx="0"/>
          <a:fillRef idx="0"/>
          <a:effectRef idx="0"/>
          <a:fontRef idx="minor"/>
        </p:style>
        <p:txBody>
          <a:bodyPr wrap="none" lIns="45720" rIns="45720" tIns="45000" bIns="45000"/>
          <a:p>
            <a:pPr>
              <a:lnSpc>
                <a:spcPct val="200000"/>
              </a:lnSpc>
            </a:pPr>
            <a:r>
              <a:rPr b="1" lang="ro-RO" sz="1800" spc="-1" strike="noStrike">
                <a:solidFill>
                  <a:srgbClr val="535353"/>
                </a:solidFill>
                <a:latin typeface="Arial"/>
                <a:ea typeface="Arial"/>
              </a:rPr>
              <a:t>Asigură capacitatea de funcționare a inimii;</a:t>
            </a:r>
            <a:endParaRPr b="0" lang="ro-RO" sz="1800" spc="-1" strike="noStrike">
              <a:latin typeface="Arial"/>
            </a:endParaRPr>
          </a:p>
          <a:p>
            <a:pPr>
              <a:lnSpc>
                <a:spcPct val="200000"/>
              </a:lnSpc>
            </a:pPr>
            <a:r>
              <a:rPr b="1" lang="ro-RO" sz="1800" spc="-1" strike="noStrike">
                <a:solidFill>
                  <a:srgbClr val="535353"/>
                </a:solidFill>
                <a:latin typeface="Arial"/>
                <a:ea typeface="Arial"/>
              </a:rPr>
              <a:t>Reglează echilibrul hidro-electrolitic; </a:t>
            </a:r>
            <a:endParaRPr b="0" lang="ro-RO" sz="1800" spc="-1" strike="noStrike">
              <a:latin typeface="Arial"/>
            </a:endParaRPr>
          </a:p>
          <a:p>
            <a:pPr>
              <a:lnSpc>
                <a:spcPct val="200000"/>
              </a:lnSpc>
            </a:pPr>
            <a:r>
              <a:rPr b="1" lang="ro-RO" sz="1800" spc="-1" strike="noStrike">
                <a:solidFill>
                  <a:srgbClr val="535353"/>
                </a:solidFill>
                <a:latin typeface="Arial"/>
                <a:ea typeface="Arial"/>
              </a:rPr>
              <a:t>Favorizează stabilizarea ritmului cardiac.</a:t>
            </a:r>
            <a:endParaRPr b="0" lang="ro-RO" sz="1800" spc="-1" strike="noStrike">
              <a:latin typeface="Arial"/>
            </a:endParaRPr>
          </a:p>
          <a:p>
            <a:pPr>
              <a:lnSpc>
                <a:spcPct val="100000"/>
              </a:lnSpc>
            </a:pPr>
            <a:endParaRPr b="0" lang="ro-RO" sz="1800" spc="-1" strike="noStrike">
              <a:latin typeface="Arial"/>
            </a:endParaRPr>
          </a:p>
          <a:p>
            <a:pPr>
              <a:lnSpc>
                <a:spcPct val="100000"/>
              </a:lnSpc>
            </a:pPr>
            <a:endParaRPr b="0" lang="ro-RO" sz="1800" spc="-1" strike="noStrike">
              <a:latin typeface="Arial"/>
            </a:endParaRPr>
          </a:p>
          <a:p>
            <a:pPr>
              <a:lnSpc>
                <a:spcPct val="100000"/>
              </a:lnSpc>
            </a:pPr>
            <a:r>
              <a:rPr b="0" lang="ro-RO" sz="1800" spc="-1" strike="noStrike">
                <a:solidFill>
                  <a:srgbClr val="535353"/>
                </a:solidFill>
                <a:latin typeface="Arial"/>
                <a:ea typeface="Arial"/>
              </a:rPr>
              <a:t>Forma de prezentare (comprimate efervescente) </a:t>
            </a:r>
            <a:endParaRPr b="0" lang="ro-RO" sz="1800" spc="-1" strike="noStrike">
              <a:latin typeface="Arial"/>
            </a:endParaRPr>
          </a:p>
          <a:p>
            <a:pPr>
              <a:lnSpc>
                <a:spcPct val="100000"/>
              </a:lnSpc>
            </a:pPr>
            <a:r>
              <a:rPr b="0" lang="ro-RO" sz="1800" spc="-1" strike="noStrike">
                <a:solidFill>
                  <a:srgbClr val="535353"/>
                </a:solidFill>
                <a:latin typeface="Arial"/>
                <a:ea typeface="Arial"/>
              </a:rPr>
              <a:t>Crește bioaccesibilitatea potasiului.</a:t>
            </a:r>
            <a:endParaRPr b="0" lang="ro-RO" sz="1800" spc="-1" strike="noStrike">
              <a:latin typeface="Arial"/>
            </a:endParaRPr>
          </a:p>
          <a:p>
            <a:pPr>
              <a:lnSpc>
                <a:spcPct val="200000"/>
              </a:lnSpc>
            </a:pPr>
            <a:r>
              <a:rPr b="1" lang="ro-RO" sz="1800" spc="-1" strike="noStrike" cap="all">
                <a:solidFill>
                  <a:srgbClr val="535353"/>
                </a:solidFill>
                <a:latin typeface="Calibri"/>
                <a:ea typeface="Calibri"/>
              </a:rPr>
              <a:t>Compoziție per 1 tabletă:</a:t>
            </a:r>
            <a:endParaRPr b="0" lang="ro-RO" sz="1800" spc="-1" strike="noStrike">
              <a:latin typeface="Arial"/>
            </a:endParaRPr>
          </a:p>
          <a:p>
            <a:pPr>
              <a:lnSpc>
                <a:spcPct val="100000"/>
              </a:lnSpc>
            </a:pPr>
            <a:r>
              <a:rPr b="0" lang="ro-RO" sz="1800" spc="-1" strike="noStrike">
                <a:solidFill>
                  <a:srgbClr val="535353"/>
                </a:solidFill>
                <a:latin typeface="Calibri"/>
                <a:ea typeface="Calibri"/>
              </a:rPr>
              <a:t>Potasiu………….. 420 mg</a:t>
            </a:r>
            <a:endParaRPr b="0" lang="ro-RO" sz="1800" spc="-1" strike="noStrike">
              <a:latin typeface="Arial"/>
            </a:endParaRPr>
          </a:p>
          <a:p>
            <a:pPr>
              <a:lnSpc>
                <a:spcPct val="100000"/>
              </a:lnSpc>
            </a:pPr>
            <a:r>
              <a:rPr b="0" lang="ro-RO" sz="1800" spc="-1" strike="noStrike">
                <a:solidFill>
                  <a:srgbClr val="535353"/>
                </a:solidFill>
                <a:latin typeface="Calibri"/>
                <a:ea typeface="Calibri"/>
              </a:rPr>
              <a:t>Vitamina С……. 100 mg</a:t>
            </a:r>
            <a:endParaRPr b="0" lang="ro-RO" sz="1800" spc="-1" strike="noStrike">
              <a:latin typeface="Arial"/>
            </a:endParaRPr>
          </a:p>
          <a:p>
            <a:pPr>
              <a:lnSpc>
                <a:spcPct val="100000"/>
              </a:lnSpc>
            </a:pPr>
            <a:r>
              <a:rPr b="0" lang="ro-RO" sz="1800" spc="-1" strike="noStrike">
                <a:solidFill>
                  <a:srgbClr val="535353"/>
                </a:solidFill>
                <a:latin typeface="Calibri"/>
                <a:ea typeface="Calibri"/>
              </a:rPr>
              <a:t>Riboză………….. 20 mg</a:t>
            </a:r>
            <a:endParaRPr b="0" lang="ro-RO" sz="1800" spc="-1" strike="noStrike">
              <a:latin typeface="Arial"/>
            </a:endParaRPr>
          </a:p>
        </p:txBody>
      </p:sp>
      <p:pic>
        <p:nvPicPr>
          <p:cNvPr id="225" name="cardiopack_heart-01.png" descr=""/>
          <p:cNvPicPr/>
          <p:nvPr/>
        </p:nvPicPr>
        <p:blipFill>
          <a:blip r:embed="rId1"/>
          <a:stretch/>
        </p:blipFill>
        <p:spPr>
          <a:xfrm>
            <a:off x="604080" y="2437200"/>
            <a:ext cx="301320" cy="273600"/>
          </a:xfrm>
          <a:prstGeom prst="rect">
            <a:avLst/>
          </a:prstGeom>
          <a:ln w="12600">
            <a:noFill/>
          </a:ln>
        </p:spPr>
      </p:pic>
      <p:pic>
        <p:nvPicPr>
          <p:cNvPr id="226" name="93376c75345dddeba709614bcd839d60.png" descr=""/>
          <p:cNvPicPr/>
          <p:nvPr/>
        </p:nvPicPr>
        <p:blipFill>
          <a:blip r:embed="rId2"/>
          <a:stretch/>
        </p:blipFill>
        <p:spPr>
          <a:xfrm>
            <a:off x="7563600" y="0"/>
            <a:ext cx="5626800" cy="7314840"/>
          </a:xfrm>
          <a:prstGeom prst="rect">
            <a:avLst/>
          </a:prstGeom>
          <a:ln w="12600">
            <a:noFill/>
          </a:ln>
        </p:spPr>
      </p:pic>
      <p:pic>
        <p:nvPicPr>
          <p:cNvPr id="227" name="cardiopack_heart-01.png" descr=""/>
          <p:cNvPicPr/>
          <p:nvPr/>
        </p:nvPicPr>
        <p:blipFill>
          <a:blip r:embed="rId3"/>
          <a:stretch/>
        </p:blipFill>
        <p:spPr>
          <a:xfrm>
            <a:off x="604080" y="2981520"/>
            <a:ext cx="301320" cy="273600"/>
          </a:xfrm>
          <a:prstGeom prst="rect">
            <a:avLst/>
          </a:prstGeom>
          <a:ln w="12600">
            <a:noFill/>
          </a:ln>
        </p:spPr>
      </p:pic>
      <p:pic>
        <p:nvPicPr>
          <p:cNvPr id="228" name="cardiopack_heart-01.png" descr=""/>
          <p:cNvPicPr/>
          <p:nvPr/>
        </p:nvPicPr>
        <p:blipFill>
          <a:blip r:embed="rId4"/>
          <a:stretch/>
        </p:blipFill>
        <p:spPr>
          <a:xfrm>
            <a:off x="624240" y="3530520"/>
            <a:ext cx="301320" cy="273600"/>
          </a:xfrm>
          <a:prstGeom prst="rect">
            <a:avLst/>
          </a:prstGeom>
          <a:ln w="12600">
            <a:noFill/>
          </a:ln>
        </p:spPr>
      </p:pic>
    </p:spTree>
  </p:cSld>
  <mc:AlternateContent>
    <mc:Choice Requires="p14">
      <p:transition spd="slow" p14:dur="2000"/>
    </mc:Choice>
    <mc:Fallback>
      <p:transition spd="slow"/>
    </mc:Fallback>
  </mc:AlternateContent>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CustomShape 1"/>
          <p:cNvSpPr/>
          <p:nvPr/>
        </p:nvSpPr>
        <p:spPr>
          <a:xfrm>
            <a:off x="7687800" y="-10440"/>
            <a:ext cx="5378040" cy="7335720"/>
          </a:xfrm>
          <a:prstGeom prst="rect">
            <a:avLst/>
          </a:prstGeom>
          <a:solidFill>
            <a:srgbClr val="f95444"/>
          </a:solidFill>
          <a:ln w="12600">
            <a:noFill/>
          </a:ln>
        </p:spPr>
        <p:style>
          <a:lnRef idx="0"/>
          <a:fillRef idx="0"/>
          <a:effectRef idx="0"/>
          <a:fontRef idx="minor"/>
        </p:style>
      </p:sp>
      <p:sp>
        <p:nvSpPr>
          <p:cNvPr id="230" name="CustomShape 2"/>
          <p:cNvSpPr/>
          <p:nvPr/>
        </p:nvSpPr>
        <p:spPr>
          <a:xfrm>
            <a:off x="538200" y="846720"/>
            <a:ext cx="6472080" cy="2284920"/>
          </a:xfrm>
          <a:prstGeom prst="rect">
            <a:avLst/>
          </a:prstGeom>
          <a:noFill/>
          <a:ln w="12600">
            <a:noFill/>
          </a:ln>
        </p:spPr>
        <p:style>
          <a:lnRef idx="0"/>
          <a:fillRef idx="0"/>
          <a:effectRef idx="0"/>
          <a:fontRef idx="minor"/>
        </p:style>
        <p:txBody>
          <a:bodyPr lIns="45720" rIns="45720" tIns="45000" bIns="45000"/>
          <a:p>
            <a:pPr>
              <a:lnSpc>
                <a:spcPct val="100000"/>
              </a:lnSpc>
            </a:pPr>
            <a:r>
              <a:rPr b="1" lang="ro-RO" sz="3600" spc="-1" strike="noStrike" cap="all">
                <a:solidFill>
                  <a:srgbClr val="fc533d"/>
                </a:solidFill>
                <a:latin typeface="Arial"/>
                <a:ea typeface="Arial"/>
              </a:rPr>
              <a:t>Coenzima Q10 </a:t>
            </a:r>
            <a:endParaRPr b="0" lang="ro-RO" sz="3600" spc="-1" strike="noStrike">
              <a:latin typeface="Arial"/>
            </a:endParaRPr>
          </a:p>
          <a:p>
            <a:pPr>
              <a:lnSpc>
                <a:spcPct val="100000"/>
              </a:lnSpc>
            </a:pPr>
            <a:r>
              <a:rPr b="1" lang="ro-RO" sz="3600" spc="-1" strike="noStrike" cap="all">
                <a:solidFill>
                  <a:srgbClr val="fc533d"/>
                </a:solidFill>
                <a:latin typeface="Arial"/>
                <a:ea typeface="Arial"/>
              </a:rPr>
              <a:t>Protecția inimii împotriva îmbătrânirii </a:t>
            </a:r>
            <a:endParaRPr b="0" lang="ro-RO" sz="3600" spc="-1" strike="noStrike">
              <a:latin typeface="Arial"/>
            </a:endParaRPr>
          </a:p>
          <a:p>
            <a:pPr>
              <a:lnSpc>
                <a:spcPct val="100000"/>
              </a:lnSpc>
            </a:pPr>
            <a:endParaRPr b="0" lang="ro-RO" sz="3600" spc="-1" strike="noStrike">
              <a:latin typeface="Arial"/>
            </a:endParaRPr>
          </a:p>
        </p:txBody>
      </p:sp>
      <p:sp>
        <p:nvSpPr>
          <p:cNvPr id="231" name="CustomShape 3"/>
          <p:cNvSpPr/>
          <p:nvPr/>
        </p:nvSpPr>
        <p:spPr>
          <a:xfrm>
            <a:off x="1017720" y="2853360"/>
            <a:ext cx="6125760" cy="3326040"/>
          </a:xfrm>
          <a:prstGeom prst="rect">
            <a:avLst/>
          </a:prstGeom>
          <a:noFill/>
          <a:ln w="12600">
            <a:noFill/>
          </a:ln>
        </p:spPr>
        <p:style>
          <a:lnRef idx="0"/>
          <a:fillRef idx="0"/>
          <a:effectRef idx="0"/>
          <a:fontRef idx="minor"/>
        </p:style>
        <p:txBody>
          <a:bodyPr lIns="45720" rIns="45720" tIns="45000" bIns="45000"/>
          <a:p>
            <a:pPr>
              <a:lnSpc>
                <a:spcPct val="90000"/>
              </a:lnSpc>
            </a:pPr>
            <a:r>
              <a:rPr b="1" lang="ro-RO" sz="1800" spc="-1" strike="noStrike">
                <a:solidFill>
                  <a:srgbClr val="535353"/>
                </a:solidFill>
                <a:latin typeface="Arial"/>
                <a:ea typeface="Arial"/>
              </a:rPr>
              <a:t>Îmbunătățește energia și metabolismul miocardului;</a:t>
            </a:r>
            <a:endParaRPr b="0" lang="ro-RO" sz="1800" spc="-1" strike="noStrike">
              <a:latin typeface="Arial"/>
            </a:endParaRPr>
          </a:p>
          <a:p>
            <a:pPr>
              <a:lnSpc>
                <a:spcPct val="90000"/>
              </a:lnSpc>
            </a:pPr>
            <a:endParaRPr b="0" lang="ro-RO" sz="1800" spc="-1" strike="noStrike">
              <a:latin typeface="Arial"/>
            </a:endParaRPr>
          </a:p>
          <a:p>
            <a:pPr>
              <a:lnSpc>
                <a:spcPct val="90000"/>
              </a:lnSpc>
            </a:pPr>
            <a:r>
              <a:rPr b="1" lang="ro-RO" sz="1800" spc="-1" strike="noStrike">
                <a:solidFill>
                  <a:srgbClr val="535353"/>
                </a:solidFill>
                <a:latin typeface="Arial"/>
                <a:ea typeface="Arial"/>
              </a:rPr>
              <a:t>Încetinește procesele de îmbătrânire celulară;</a:t>
            </a:r>
            <a:endParaRPr b="0" lang="ro-RO" sz="1800" spc="-1" strike="noStrike">
              <a:latin typeface="Arial"/>
            </a:endParaRPr>
          </a:p>
          <a:p>
            <a:pPr>
              <a:lnSpc>
                <a:spcPct val="170000"/>
              </a:lnSpc>
            </a:pPr>
            <a:r>
              <a:rPr b="1" lang="ro-RO" sz="1800" spc="-1" strike="noStrike">
                <a:solidFill>
                  <a:srgbClr val="535353"/>
                </a:solidFill>
                <a:latin typeface="Arial"/>
                <a:ea typeface="Arial"/>
              </a:rPr>
              <a:t>Este deosebit de utilă în cazul eforturilor fizice susținute și la vârstă înaintată, din cauza reducerii sintezei de ubichinonă proprie *.</a:t>
            </a:r>
            <a:endParaRPr b="0" lang="ro-RO" sz="1800" spc="-1" strike="noStrike">
              <a:latin typeface="Arial"/>
            </a:endParaRPr>
          </a:p>
          <a:p>
            <a:pPr>
              <a:lnSpc>
                <a:spcPct val="100000"/>
              </a:lnSpc>
            </a:pPr>
            <a:endParaRPr b="0" lang="ro-RO" sz="1800" spc="-1" strike="noStrike">
              <a:latin typeface="Arial"/>
            </a:endParaRPr>
          </a:p>
          <a:p>
            <a:pPr>
              <a:lnSpc>
                <a:spcPct val="100000"/>
              </a:lnSpc>
            </a:pPr>
            <a:r>
              <a:rPr b="1" lang="ro-RO" sz="1800" spc="-1" strike="noStrike" cap="all">
                <a:solidFill>
                  <a:srgbClr val="535353"/>
                </a:solidFill>
                <a:latin typeface="Calibri"/>
                <a:ea typeface="Calibri"/>
              </a:rPr>
              <a:t>Compoziție per 1 capsulă:</a:t>
            </a:r>
            <a:endParaRPr b="0" lang="ro-RO" sz="1800" spc="-1" strike="noStrike">
              <a:latin typeface="Arial"/>
            </a:endParaRPr>
          </a:p>
          <a:p>
            <a:pPr>
              <a:lnSpc>
                <a:spcPct val="100000"/>
              </a:lnSpc>
            </a:pPr>
            <a:r>
              <a:rPr b="0" lang="ro-RO" sz="1800" spc="-1" strike="noStrike">
                <a:solidFill>
                  <a:srgbClr val="535353"/>
                </a:solidFill>
                <a:latin typeface="Calibri"/>
                <a:ea typeface="Calibri"/>
              </a:rPr>
              <a:t>Coenzima Q10</a:t>
            </a:r>
            <a:endParaRPr b="0" lang="ro-RO" sz="1800" spc="-1" strike="noStrike">
              <a:latin typeface="Arial"/>
            </a:endParaRPr>
          </a:p>
          <a:p>
            <a:pPr>
              <a:lnSpc>
                <a:spcPct val="100000"/>
              </a:lnSpc>
            </a:pPr>
            <a:r>
              <a:rPr b="0" lang="ro-RO" sz="1800" spc="-1" strike="noStrike">
                <a:solidFill>
                  <a:srgbClr val="535353"/>
                </a:solidFill>
                <a:latin typeface="Calibri"/>
                <a:ea typeface="Calibri"/>
              </a:rPr>
              <a:t>(ubichinonă)……..100 mg</a:t>
            </a:r>
            <a:endParaRPr b="0" lang="ro-RO" sz="1800" spc="-1" strike="noStrike">
              <a:latin typeface="Arial"/>
            </a:endParaRPr>
          </a:p>
        </p:txBody>
      </p:sp>
      <p:pic>
        <p:nvPicPr>
          <p:cNvPr id="232" name="cardiopack_heart-01.png" descr=""/>
          <p:cNvPicPr/>
          <p:nvPr/>
        </p:nvPicPr>
        <p:blipFill>
          <a:blip r:embed="rId1"/>
          <a:stretch/>
        </p:blipFill>
        <p:spPr>
          <a:xfrm>
            <a:off x="604080" y="2909880"/>
            <a:ext cx="301320" cy="273600"/>
          </a:xfrm>
          <a:prstGeom prst="rect">
            <a:avLst/>
          </a:prstGeom>
          <a:ln w="12600">
            <a:noFill/>
          </a:ln>
        </p:spPr>
      </p:pic>
      <p:pic>
        <p:nvPicPr>
          <p:cNvPr id="233" name="cardiopack_heart-01.png" descr=""/>
          <p:cNvPicPr/>
          <p:nvPr/>
        </p:nvPicPr>
        <p:blipFill>
          <a:blip r:embed="rId2"/>
          <a:stretch/>
        </p:blipFill>
        <p:spPr>
          <a:xfrm>
            <a:off x="604080" y="3409920"/>
            <a:ext cx="301320" cy="273600"/>
          </a:xfrm>
          <a:prstGeom prst="rect">
            <a:avLst/>
          </a:prstGeom>
          <a:ln w="12600">
            <a:noFill/>
          </a:ln>
        </p:spPr>
      </p:pic>
      <p:pic>
        <p:nvPicPr>
          <p:cNvPr id="234" name="cardiopack_heart-01.png" descr=""/>
          <p:cNvPicPr/>
          <p:nvPr/>
        </p:nvPicPr>
        <p:blipFill>
          <a:blip r:embed="rId3"/>
          <a:stretch/>
        </p:blipFill>
        <p:spPr>
          <a:xfrm>
            <a:off x="604080" y="3838680"/>
            <a:ext cx="301320" cy="273600"/>
          </a:xfrm>
          <a:prstGeom prst="rect">
            <a:avLst/>
          </a:prstGeom>
          <a:ln w="12600">
            <a:noFill/>
          </a:ln>
        </p:spPr>
      </p:pic>
      <p:pic>
        <p:nvPicPr>
          <p:cNvPr id="235" name="39b214eb28519a71de65f7a10927d7c2.png" descr=""/>
          <p:cNvPicPr/>
          <p:nvPr/>
        </p:nvPicPr>
        <p:blipFill>
          <a:blip r:embed="rId4"/>
          <a:stretch/>
        </p:blipFill>
        <p:spPr>
          <a:xfrm>
            <a:off x="8483760" y="1199520"/>
            <a:ext cx="3786120" cy="4915440"/>
          </a:xfrm>
          <a:prstGeom prst="rect">
            <a:avLst/>
          </a:prstGeom>
          <a:ln w="12600">
            <a:noFill/>
          </a:ln>
        </p:spPr>
      </p:pic>
    </p:spTree>
  </p:cSld>
  <mc:AlternateContent>
    <mc:Choice Requires="p14">
      <p:transition spd="slow" p14:dur="2000"/>
    </mc:Choice>
    <mc:Fallback>
      <p:transition spd="slow"/>
    </mc:Fallback>
  </mc:AlternateContent>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CustomShape 1"/>
          <p:cNvSpPr/>
          <p:nvPr/>
        </p:nvSpPr>
        <p:spPr>
          <a:xfrm>
            <a:off x="7687800" y="-10440"/>
            <a:ext cx="5378040" cy="7335720"/>
          </a:xfrm>
          <a:prstGeom prst="rect">
            <a:avLst/>
          </a:prstGeom>
          <a:solidFill>
            <a:srgbClr val="ffafb1"/>
          </a:solidFill>
          <a:ln w="12600">
            <a:noFill/>
          </a:ln>
        </p:spPr>
        <p:style>
          <a:lnRef idx="0"/>
          <a:fillRef idx="0"/>
          <a:effectRef idx="0"/>
          <a:fontRef idx="minor"/>
        </p:style>
      </p:sp>
      <p:sp>
        <p:nvSpPr>
          <p:cNvPr id="237" name="CustomShape 2"/>
          <p:cNvSpPr/>
          <p:nvPr/>
        </p:nvSpPr>
        <p:spPr>
          <a:xfrm>
            <a:off x="538200" y="846720"/>
            <a:ext cx="6987960" cy="1187640"/>
          </a:xfrm>
          <a:prstGeom prst="rect">
            <a:avLst/>
          </a:prstGeom>
          <a:noFill/>
          <a:ln w="12600">
            <a:noFill/>
          </a:ln>
        </p:spPr>
        <p:style>
          <a:lnRef idx="0"/>
          <a:fillRef idx="0"/>
          <a:effectRef idx="0"/>
          <a:fontRef idx="minor"/>
        </p:style>
        <p:txBody>
          <a:bodyPr lIns="45720" rIns="45720" tIns="45000" bIns="45000"/>
          <a:p>
            <a:pPr>
              <a:lnSpc>
                <a:spcPct val="100000"/>
              </a:lnSpc>
            </a:pPr>
            <a:r>
              <a:rPr b="1" lang="ro-RO" sz="3600" spc="-1" strike="noStrike" cap="all">
                <a:solidFill>
                  <a:srgbClr val="fc533d"/>
                </a:solidFill>
                <a:latin typeface="Arial"/>
                <a:ea typeface="Arial"/>
              </a:rPr>
              <a:t>Coral taurine</a:t>
            </a:r>
            <a:endParaRPr b="0" lang="ro-RO" sz="3600" spc="-1" strike="noStrike">
              <a:latin typeface="Arial"/>
            </a:endParaRPr>
          </a:p>
          <a:p>
            <a:pPr>
              <a:lnSpc>
                <a:spcPct val="100000"/>
              </a:lnSpc>
            </a:pPr>
            <a:r>
              <a:rPr b="1" lang="ro-RO" sz="3600" spc="-1" strike="noStrike" cap="all">
                <a:solidFill>
                  <a:srgbClr val="fc533d"/>
                </a:solidFill>
                <a:latin typeface="Arial"/>
                <a:ea typeface="Arial"/>
              </a:rPr>
              <a:t>un ritm cardiac sănătos</a:t>
            </a:r>
            <a:endParaRPr b="0" lang="ro-RO" sz="3600" spc="-1" strike="noStrike">
              <a:latin typeface="Arial"/>
            </a:endParaRPr>
          </a:p>
        </p:txBody>
      </p:sp>
      <p:sp>
        <p:nvSpPr>
          <p:cNvPr id="238" name="CustomShape 3"/>
          <p:cNvSpPr/>
          <p:nvPr/>
        </p:nvSpPr>
        <p:spPr>
          <a:xfrm>
            <a:off x="1029600" y="2136600"/>
            <a:ext cx="6557400" cy="3382200"/>
          </a:xfrm>
          <a:prstGeom prst="rect">
            <a:avLst/>
          </a:prstGeom>
          <a:noFill/>
          <a:ln w="12600">
            <a:noFill/>
          </a:ln>
        </p:spPr>
        <p:style>
          <a:lnRef idx="0"/>
          <a:fillRef idx="0"/>
          <a:effectRef idx="0"/>
          <a:fontRef idx="minor"/>
        </p:style>
        <p:txBody>
          <a:bodyPr wrap="none" lIns="45720" rIns="45720" tIns="45000" bIns="45000"/>
          <a:p>
            <a:pPr>
              <a:lnSpc>
                <a:spcPct val="200000"/>
              </a:lnSpc>
            </a:pPr>
            <a:r>
              <a:rPr b="1" lang="ro-RO" sz="1800" spc="-1" strike="noStrike">
                <a:solidFill>
                  <a:srgbClr val="535353"/>
                </a:solidFill>
                <a:latin typeface="Arial"/>
                <a:ea typeface="Arial"/>
              </a:rPr>
              <a:t>Reglează metabolismul mineral din miocard;</a:t>
            </a:r>
            <a:endParaRPr b="0" lang="ro-RO" sz="1800" spc="-1" strike="noStrike">
              <a:latin typeface="Arial"/>
            </a:endParaRPr>
          </a:p>
          <a:p>
            <a:pPr>
              <a:lnSpc>
                <a:spcPct val="200000"/>
              </a:lnSpc>
            </a:pPr>
            <a:r>
              <a:rPr b="1" lang="ro-RO" sz="1800" spc="-1" strike="noStrike">
                <a:solidFill>
                  <a:srgbClr val="535353"/>
                </a:solidFill>
                <a:latin typeface="Arial"/>
                <a:ea typeface="Arial"/>
              </a:rPr>
              <a:t>Îmbunătățește alimentarea cu sânge a mușchiului cardiac;  </a:t>
            </a:r>
            <a:endParaRPr b="0" lang="ro-RO" sz="1800" spc="-1" strike="noStrike">
              <a:latin typeface="Arial"/>
            </a:endParaRPr>
          </a:p>
          <a:p>
            <a:pPr>
              <a:lnSpc>
                <a:spcPct val="200000"/>
              </a:lnSpc>
            </a:pPr>
            <a:r>
              <a:rPr b="1" lang="ro-RO" sz="1800" spc="-1" strike="noStrike">
                <a:solidFill>
                  <a:srgbClr val="535353"/>
                </a:solidFill>
                <a:latin typeface="Arial"/>
                <a:ea typeface="Arial"/>
              </a:rPr>
              <a:t>Favorizează reducerea nivelului de colesterol;</a:t>
            </a:r>
            <a:endParaRPr b="0" lang="ro-RO" sz="1800" spc="-1" strike="noStrike">
              <a:latin typeface="Arial"/>
            </a:endParaRPr>
          </a:p>
          <a:p>
            <a:pPr>
              <a:lnSpc>
                <a:spcPct val="200000"/>
              </a:lnSpc>
            </a:pPr>
            <a:r>
              <a:rPr b="1" lang="ro-RO" sz="1800" spc="-1" strike="noStrike">
                <a:solidFill>
                  <a:srgbClr val="535353"/>
                </a:solidFill>
                <a:latin typeface="Arial"/>
                <a:ea typeface="Arial"/>
              </a:rPr>
              <a:t>Asigură un ritm cardiac normal</a:t>
            </a:r>
            <a:endParaRPr b="0" lang="ro-RO" sz="1800" spc="-1" strike="noStrike">
              <a:latin typeface="Arial"/>
            </a:endParaRPr>
          </a:p>
          <a:p>
            <a:pPr>
              <a:lnSpc>
                <a:spcPct val="100000"/>
              </a:lnSpc>
            </a:pPr>
            <a:endParaRPr b="0" lang="ro-RO" sz="1800" spc="-1" strike="noStrike">
              <a:latin typeface="Arial"/>
            </a:endParaRPr>
          </a:p>
          <a:p>
            <a:pPr>
              <a:lnSpc>
                <a:spcPct val="100000"/>
              </a:lnSpc>
            </a:pPr>
            <a:endParaRPr b="0" lang="ro-RO" sz="1800" spc="-1" strike="noStrike">
              <a:latin typeface="Arial"/>
            </a:endParaRPr>
          </a:p>
          <a:p>
            <a:pPr>
              <a:lnSpc>
                <a:spcPct val="100000"/>
              </a:lnSpc>
            </a:pPr>
            <a:r>
              <a:rPr b="1" lang="ro-RO" sz="1800" spc="-1" strike="noStrike" cap="all">
                <a:solidFill>
                  <a:srgbClr val="535353"/>
                </a:solidFill>
                <a:latin typeface="Calibri"/>
                <a:ea typeface="Calibri"/>
              </a:rPr>
              <a:t>Compoziție per 1 capsulă:</a:t>
            </a:r>
            <a:endParaRPr b="0" lang="ro-RO" sz="1800" spc="-1" strike="noStrike">
              <a:latin typeface="Arial"/>
            </a:endParaRPr>
          </a:p>
          <a:p>
            <a:pPr>
              <a:lnSpc>
                <a:spcPct val="100000"/>
              </a:lnSpc>
            </a:pPr>
            <a:r>
              <a:rPr b="0" lang="ro-RO" sz="1800" spc="-1" strike="noStrike">
                <a:solidFill>
                  <a:srgbClr val="535353"/>
                </a:solidFill>
                <a:latin typeface="Calibri"/>
                <a:ea typeface="Calibri"/>
              </a:rPr>
              <a:t>Taurină  ………..600 mg</a:t>
            </a:r>
            <a:endParaRPr b="0" lang="ro-RO" sz="1800" spc="-1" strike="noStrike">
              <a:latin typeface="Arial"/>
            </a:endParaRPr>
          </a:p>
        </p:txBody>
      </p:sp>
      <p:pic>
        <p:nvPicPr>
          <p:cNvPr id="239" name="cardiopack_heart-01.png" descr=""/>
          <p:cNvPicPr/>
          <p:nvPr/>
        </p:nvPicPr>
        <p:blipFill>
          <a:blip r:embed="rId1"/>
          <a:stretch/>
        </p:blipFill>
        <p:spPr>
          <a:xfrm>
            <a:off x="604080" y="2414520"/>
            <a:ext cx="301320" cy="273600"/>
          </a:xfrm>
          <a:prstGeom prst="rect">
            <a:avLst/>
          </a:prstGeom>
          <a:ln w="12600">
            <a:noFill/>
          </a:ln>
        </p:spPr>
      </p:pic>
      <p:pic>
        <p:nvPicPr>
          <p:cNvPr id="240" name="cardiopack_heart-01.png" descr=""/>
          <p:cNvPicPr/>
          <p:nvPr/>
        </p:nvPicPr>
        <p:blipFill>
          <a:blip r:embed="rId2"/>
          <a:stretch/>
        </p:blipFill>
        <p:spPr>
          <a:xfrm>
            <a:off x="604080" y="2952360"/>
            <a:ext cx="301320" cy="273600"/>
          </a:xfrm>
          <a:prstGeom prst="rect">
            <a:avLst/>
          </a:prstGeom>
          <a:ln w="12600">
            <a:noFill/>
          </a:ln>
        </p:spPr>
      </p:pic>
      <p:pic>
        <p:nvPicPr>
          <p:cNvPr id="241" name="cardiopack_heart-01.png" descr=""/>
          <p:cNvPicPr/>
          <p:nvPr/>
        </p:nvPicPr>
        <p:blipFill>
          <a:blip r:embed="rId3"/>
          <a:stretch/>
        </p:blipFill>
        <p:spPr>
          <a:xfrm>
            <a:off x="604080" y="3480480"/>
            <a:ext cx="301320" cy="273600"/>
          </a:xfrm>
          <a:prstGeom prst="rect">
            <a:avLst/>
          </a:prstGeom>
          <a:ln w="12600">
            <a:noFill/>
          </a:ln>
        </p:spPr>
      </p:pic>
      <p:pic>
        <p:nvPicPr>
          <p:cNvPr id="242" name="cardiopack_heart-01.png" descr=""/>
          <p:cNvPicPr/>
          <p:nvPr/>
        </p:nvPicPr>
        <p:blipFill>
          <a:blip r:embed="rId4"/>
          <a:stretch/>
        </p:blipFill>
        <p:spPr>
          <a:xfrm>
            <a:off x="604080" y="4037040"/>
            <a:ext cx="301320" cy="273600"/>
          </a:xfrm>
          <a:prstGeom prst="rect">
            <a:avLst/>
          </a:prstGeom>
          <a:ln w="12600">
            <a:noFill/>
          </a:ln>
        </p:spPr>
      </p:pic>
      <p:pic>
        <p:nvPicPr>
          <p:cNvPr id="243" name="a3073da28a55227aa3f531c54c5207e3.png" descr=""/>
          <p:cNvPicPr/>
          <p:nvPr/>
        </p:nvPicPr>
        <p:blipFill>
          <a:blip r:embed="rId5"/>
          <a:stretch/>
        </p:blipFill>
        <p:spPr>
          <a:xfrm>
            <a:off x="8483760" y="1199520"/>
            <a:ext cx="3786120" cy="4915440"/>
          </a:xfrm>
          <a:prstGeom prst="rect">
            <a:avLst/>
          </a:prstGeom>
          <a:ln w="1260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CustomShape 1"/>
          <p:cNvSpPr/>
          <p:nvPr/>
        </p:nvSpPr>
        <p:spPr>
          <a:xfrm>
            <a:off x="7687800" y="-10440"/>
            <a:ext cx="5378040" cy="7335720"/>
          </a:xfrm>
          <a:prstGeom prst="rect">
            <a:avLst/>
          </a:prstGeom>
          <a:solidFill>
            <a:srgbClr val="f95444"/>
          </a:solidFill>
          <a:ln w="12600">
            <a:noFill/>
          </a:ln>
        </p:spPr>
        <p:style>
          <a:lnRef idx="0"/>
          <a:fillRef idx="0"/>
          <a:effectRef idx="0"/>
          <a:fontRef idx="minor"/>
        </p:style>
      </p:sp>
      <p:sp>
        <p:nvSpPr>
          <p:cNvPr id="245" name="CustomShape 2"/>
          <p:cNvSpPr/>
          <p:nvPr/>
        </p:nvSpPr>
        <p:spPr>
          <a:xfrm>
            <a:off x="564840" y="846720"/>
            <a:ext cx="4809240" cy="1187640"/>
          </a:xfrm>
          <a:prstGeom prst="rect">
            <a:avLst/>
          </a:prstGeom>
          <a:noFill/>
          <a:ln w="12600">
            <a:noFill/>
          </a:ln>
        </p:spPr>
        <p:style>
          <a:lnRef idx="0"/>
          <a:fillRef idx="0"/>
          <a:effectRef idx="0"/>
          <a:fontRef idx="minor"/>
        </p:style>
        <p:txBody>
          <a:bodyPr wrap="none" lIns="45720" rIns="45720" tIns="45000" bIns="45000"/>
          <a:p>
            <a:pPr>
              <a:lnSpc>
                <a:spcPct val="100000"/>
              </a:lnSpc>
            </a:pPr>
            <a:r>
              <a:rPr b="1" lang="ro-RO" sz="3600" spc="-1" strike="noStrike" cap="all">
                <a:solidFill>
                  <a:srgbClr val="fc533d"/>
                </a:solidFill>
                <a:latin typeface="Arial"/>
                <a:ea typeface="Arial"/>
              </a:rPr>
              <a:t>CORAL MAGNESIUM </a:t>
            </a:r>
            <a:endParaRPr b="0" lang="ro-RO" sz="3600" spc="-1" strike="noStrike">
              <a:latin typeface="Arial"/>
            </a:endParaRPr>
          </a:p>
          <a:p>
            <a:pPr>
              <a:lnSpc>
                <a:spcPct val="100000"/>
              </a:lnSpc>
            </a:pPr>
            <a:r>
              <a:rPr b="1" lang="ro-RO" sz="3600" spc="-1" strike="noStrike" cap="all">
                <a:solidFill>
                  <a:srgbClr val="fc533d"/>
                </a:solidFill>
                <a:latin typeface="Arial"/>
                <a:ea typeface="Arial"/>
              </a:rPr>
              <a:t>antistres </a:t>
            </a:r>
            <a:endParaRPr b="0" lang="ro-RO" sz="3600" spc="-1" strike="noStrike">
              <a:latin typeface="Arial"/>
            </a:endParaRPr>
          </a:p>
        </p:txBody>
      </p:sp>
      <p:sp>
        <p:nvSpPr>
          <p:cNvPr id="246" name="CustomShape 3"/>
          <p:cNvSpPr/>
          <p:nvPr/>
        </p:nvSpPr>
        <p:spPr>
          <a:xfrm>
            <a:off x="890280" y="2343600"/>
            <a:ext cx="6967800" cy="4022640"/>
          </a:xfrm>
          <a:prstGeom prst="rect">
            <a:avLst/>
          </a:prstGeom>
          <a:noFill/>
          <a:ln w="12600">
            <a:noFill/>
          </a:ln>
        </p:spPr>
        <p:style>
          <a:lnRef idx="0"/>
          <a:fillRef idx="0"/>
          <a:effectRef idx="0"/>
          <a:fontRef idx="minor"/>
        </p:style>
        <p:txBody>
          <a:bodyPr lIns="45720" rIns="45720" tIns="45000" bIns="45000"/>
          <a:p>
            <a:pPr>
              <a:lnSpc>
                <a:spcPct val="90000"/>
              </a:lnSpc>
            </a:pPr>
            <a:r>
              <a:rPr b="1" lang="ro-RO" sz="1800" spc="-1" strike="noStrike">
                <a:solidFill>
                  <a:srgbClr val="535353"/>
                </a:solidFill>
                <a:latin typeface="Arial"/>
                <a:ea typeface="Arial"/>
              </a:rPr>
              <a:t>Reglează tonusul muscular și ritmul cardiac,</a:t>
            </a:r>
            <a:endParaRPr b="0" lang="ro-RO" sz="1800" spc="-1" strike="noStrike">
              <a:latin typeface="Arial"/>
            </a:endParaRPr>
          </a:p>
          <a:p>
            <a:pPr>
              <a:lnSpc>
                <a:spcPct val="100000"/>
              </a:lnSpc>
            </a:pPr>
            <a:endParaRPr b="0" lang="ro-RO" sz="1800" spc="-1" strike="noStrike">
              <a:latin typeface="Arial"/>
            </a:endParaRPr>
          </a:p>
          <a:p>
            <a:pPr>
              <a:lnSpc>
                <a:spcPct val="100000"/>
              </a:lnSpc>
            </a:pPr>
            <a:r>
              <a:rPr b="1" lang="ro-RO" sz="1800" spc="-1" strike="noStrike">
                <a:solidFill>
                  <a:srgbClr val="535353"/>
                </a:solidFill>
                <a:latin typeface="Arial"/>
                <a:ea typeface="Arial"/>
              </a:rPr>
              <a:t>Are un efect calmant asupra sistemului nervos;</a:t>
            </a:r>
            <a:endParaRPr b="0" lang="ro-RO" sz="1800" spc="-1" strike="noStrike">
              <a:latin typeface="Arial"/>
            </a:endParaRPr>
          </a:p>
          <a:p>
            <a:pPr>
              <a:lnSpc>
                <a:spcPct val="200000"/>
              </a:lnSpc>
            </a:pPr>
            <a:r>
              <a:rPr b="1" lang="ro-RO" sz="1800" spc="-1" strike="noStrike">
                <a:solidFill>
                  <a:srgbClr val="535353"/>
                </a:solidFill>
                <a:latin typeface="Arial"/>
                <a:ea typeface="Arial"/>
              </a:rPr>
              <a:t>Îmbunătățește fluxul sanguin coronarian;</a:t>
            </a:r>
            <a:endParaRPr b="0" lang="ro-RO" sz="1800" spc="-1" strike="noStrike">
              <a:latin typeface="Arial"/>
            </a:endParaRPr>
          </a:p>
          <a:p>
            <a:pPr>
              <a:lnSpc>
                <a:spcPct val="200000"/>
              </a:lnSpc>
            </a:pPr>
            <a:r>
              <a:rPr b="1" lang="ro-RO" sz="1800" spc="-1" strike="noStrike">
                <a:solidFill>
                  <a:srgbClr val="535353"/>
                </a:solidFill>
                <a:latin typeface="Arial"/>
                <a:ea typeface="Arial"/>
              </a:rPr>
              <a:t>Previne apariția plăcilor de colesterol pe pereții vaselor de sânge</a:t>
            </a:r>
            <a:endParaRPr b="0" lang="ro-RO" sz="1800" spc="-1" strike="noStrike">
              <a:latin typeface="Arial"/>
            </a:endParaRPr>
          </a:p>
          <a:p>
            <a:pPr>
              <a:lnSpc>
                <a:spcPct val="100000"/>
              </a:lnSpc>
            </a:pPr>
            <a:endParaRPr b="0" lang="ro-RO" sz="1800" spc="-1" strike="noStrike">
              <a:latin typeface="Arial"/>
            </a:endParaRPr>
          </a:p>
          <a:p>
            <a:pPr>
              <a:lnSpc>
                <a:spcPct val="100000"/>
              </a:lnSpc>
            </a:pPr>
            <a:r>
              <a:rPr b="0" lang="ro-RO" sz="1600" spc="-1" strike="noStrike">
                <a:solidFill>
                  <a:srgbClr val="535353"/>
                </a:solidFill>
                <a:latin typeface="Arial"/>
                <a:ea typeface="Arial"/>
              </a:rPr>
              <a:t>Bioaccesibilitatea ridicată este asigurată de sărurile organice de magneziu </a:t>
            </a:r>
            <a:endParaRPr b="0" lang="ro-RO" sz="1600" spc="-1" strike="noStrike">
              <a:latin typeface="Arial"/>
            </a:endParaRPr>
          </a:p>
          <a:p>
            <a:pPr>
              <a:lnSpc>
                <a:spcPct val="100000"/>
              </a:lnSpc>
            </a:pPr>
            <a:r>
              <a:rPr b="0" lang="ro-RO" sz="1600" spc="-1" strike="noStrike">
                <a:solidFill>
                  <a:srgbClr val="535353"/>
                </a:solidFill>
                <a:latin typeface="Arial"/>
                <a:ea typeface="Arial"/>
              </a:rPr>
              <a:t>(bisglicinat și taurat) din componența produsului. </a:t>
            </a:r>
            <a:endParaRPr b="0" lang="ro-RO" sz="1600" spc="-1" strike="noStrike">
              <a:latin typeface="Arial"/>
            </a:endParaRPr>
          </a:p>
          <a:p>
            <a:pPr>
              <a:lnSpc>
                <a:spcPct val="100000"/>
              </a:lnSpc>
            </a:pPr>
            <a:r>
              <a:rPr b="0" lang="ro-RO" sz="1600" spc="-1" strike="noStrike">
                <a:solidFill>
                  <a:srgbClr val="535353"/>
                </a:solidFill>
                <a:latin typeface="Arial"/>
                <a:ea typeface="Arial"/>
              </a:rPr>
              <a:t>Compoziție per 1 capsulă:</a:t>
            </a:r>
            <a:endParaRPr b="0" lang="ro-RO" sz="1600" spc="-1" strike="noStrike">
              <a:latin typeface="Arial"/>
            </a:endParaRPr>
          </a:p>
          <a:p>
            <a:pPr>
              <a:lnSpc>
                <a:spcPct val="100000"/>
              </a:lnSpc>
            </a:pPr>
            <a:r>
              <a:rPr b="0" lang="ro-RO" sz="1600" spc="-1" strike="noStrike">
                <a:solidFill>
                  <a:srgbClr val="535353"/>
                </a:solidFill>
                <a:latin typeface="Calibri"/>
                <a:ea typeface="Calibri"/>
              </a:rPr>
              <a:t>Magneziu (taurat) …….....75 mg</a:t>
            </a:r>
            <a:endParaRPr b="0" lang="ro-RO" sz="1600" spc="-1" strike="noStrike">
              <a:latin typeface="Arial"/>
            </a:endParaRPr>
          </a:p>
          <a:p>
            <a:pPr>
              <a:lnSpc>
                <a:spcPct val="100000"/>
              </a:lnSpc>
            </a:pPr>
            <a:r>
              <a:rPr b="0" lang="ro-RO" sz="1600" spc="-1" strike="noStrike">
                <a:solidFill>
                  <a:srgbClr val="535353"/>
                </a:solidFill>
                <a:latin typeface="Calibri"/>
                <a:ea typeface="Calibri"/>
              </a:rPr>
              <a:t>Magneziu (bisglicinat) ..75 mg</a:t>
            </a:r>
            <a:endParaRPr b="0" lang="ro-RO" sz="1600" spc="-1" strike="noStrike">
              <a:latin typeface="Arial"/>
            </a:endParaRPr>
          </a:p>
        </p:txBody>
      </p:sp>
      <p:pic>
        <p:nvPicPr>
          <p:cNvPr id="247" name="cardiopack_heart-01.png" descr=""/>
          <p:cNvPicPr/>
          <p:nvPr/>
        </p:nvPicPr>
        <p:blipFill>
          <a:blip r:embed="rId1"/>
          <a:stretch/>
        </p:blipFill>
        <p:spPr>
          <a:xfrm>
            <a:off x="578160" y="2424600"/>
            <a:ext cx="301320" cy="273600"/>
          </a:xfrm>
          <a:prstGeom prst="rect">
            <a:avLst/>
          </a:prstGeom>
          <a:ln w="12600">
            <a:noFill/>
          </a:ln>
        </p:spPr>
      </p:pic>
      <p:pic>
        <p:nvPicPr>
          <p:cNvPr id="248" name="cardiopack_heart-01.png" descr=""/>
          <p:cNvPicPr/>
          <p:nvPr/>
        </p:nvPicPr>
        <p:blipFill>
          <a:blip r:embed="rId2"/>
          <a:stretch/>
        </p:blipFill>
        <p:spPr>
          <a:xfrm>
            <a:off x="572760" y="2972160"/>
            <a:ext cx="301320" cy="273600"/>
          </a:xfrm>
          <a:prstGeom prst="rect">
            <a:avLst/>
          </a:prstGeom>
          <a:ln w="12600">
            <a:noFill/>
          </a:ln>
        </p:spPr>
      </p:pic>
      <p:pic>
        <p:nvPicPr>
          <p:cNvPr id="249" name="cardiopack_heart-01.png" descr=""/>
          <p:cNvPicPr/>
          <p:nvPr/>
        </p:nvPicPr>
        <p:blipFill>
          <a:blip r:embed="rId3"/>
          <a:stretch/>
        </p:blipFill>
        <p:spPr>
          <a:xfrm>
            <a:off x="604080" y="3421440"/>
            <a:ext cx="301320" cy="273600"/>
          </a:xfrm>
          <a:prstGeom prst="rect">
            <a:avLst/>
          </a:prstGeom>
          <a:ln w="12600">
            <a:noFill/>
          </a:ln>
        </p:spPr>
      </p:pic>
      <p:pic>
        <p:nvPicPr>
          <p:cNvPr id="250" name="cardiopack_heart-01.png" descr=""/>
          <p:cNvPicPr/>
          <p:nvPr/>
        </p:nvPicPr>
        <p:blipFill>
          <a:blip r:embed="rId4"/>
          <a:stretch/>
        </p:blipFill>
        <p:spPr>
          <a:xfrm>
            <a:off x="599040" y="3962520"/>
            <a:ext cx="301320" cy="273600"/>
          </a:xfrm>
          <a:prstGeom prst="rect">
            <a:avLst/>
          </a:prstGeom>
          <a:ln w="12600">
            <a:noFill/>
          </a:ln>
        </p:spPr>
      </p:pic>
      <p:pic>
        <p:nvPicPr>
          <p:cNvPr id="251" name="396be2c9b706f7ce6aceb259f2a6f28e.png" descr=""/>
          <p:cNvPicPr/>
          <p:nvPr/>
        </p:nvPicPr>
        <p:blipFill>
          <a:blip r:embed="rId5"/>
          <a:stretch/>
        </p:blipFill>
        <p:spPr>
          <a:xfrm>
            <a:off x="8653320" y="1419480"/>
            <a:ext cx="3447360" cy="4475520"/>
          </a:xfrm>
          <a:prstGeom prst="rect">
            <a:avLst/>
          </a:prstGeom>
          <a:ln w="1260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95444"/>
        </a:solidFill>
      </p:bgPr>
    </p:bg>
    <p:spTree>
      <p:nvGrpSpPr>
        <p:cNvPr id="1" name=""/>
        <p:cNvGrpSpPr/>
        <p:nvPr/>
      </p:nvGrpSpPr>
      <p:grpSpPr>
        <a:xfrm>
          <a:off x="0" y="0"/>
          <a:ext cx="0" cy="0"/>
          <a:chOff x="0" y="0"/>
          <a:chExt cx="0" cy="0"/>
        </a:xfrm>
      </p:grpSpPr>
      <p:pic>
        <p:nvPicPr>
          <p:cNvPr id="252" name="cardiopack_fon33-01.png" descr=""/>
          <p:cNvPicPr/>
          <p:nvPr/>
        </p:nvPicPr>
        <p:blipFill>
          <a:blip r:embed="rId1"/>
          <a:stretch/>
        </p:blipFill>
        <p:spPr>
          <a:xfrm>
            <a:off x="12960" y="0"/>
            <a:ext cx="12978720" cy="7314840"/>
          </a:xfrm>
          <a:prstGeom prst="rect">
            <a:avLst/>
          </a:prstGeom>
          <a:ln w="12600">
            <a:noFill/>
          </a:ln>
        </p:spPr>
      </p:pic>
      <p:sp>
        <p:nvSpPr>
          <p:cNvPr id="253" name="CustomShape 1"/>
          <p:cNvSpPr/>
          <p:nvPr/>
        </p:nvSpPr>
        <p:spPr>
          <a:xfrm>
            <a:off x="4206960" y="1110960"/>
            <a:ext cx="5175000" cy="639000"/>
          </a:xfrm>
          <a:prstGeom prst="rect">
            <a:avLst/>
          </a:prstGeom>
          <a:noFill/>
          <a:ln w="12600">
            <a:noFill/>
          </a:ln>
        </p:spPr>
        <p:style>
          <a:lnRef idx="0"/>
          <a:fillRef idx="0"/>
          <a:effectRef idx="0"/>
          <a:fontRef idx="minor"/>
        </p:style>
        <p:txBody>
          <a:bodyPr wrap="none" lIns="45720" rIns="45720" tIns="45000" bIns="45000"/>
          <a:p>
            <a:pPr>
              <a:lnSpc>
                <a:spcPct val="100000"/>
              </a:lnSpc>
            </a:pPr>
            <a:r>
              <a:rPr b="0" lang="ro-RO" sz="3600" spc="-1" strike="noStrike" cap="all">
                <a:solidFill>
                  <a:srgbClr val="ffffff"/>
                </a:solidFill>
                <a:latin typeface="Arial Black"/>
                <a:ea typeface="Arial Black"/>
              </a:rPr>
              <a:t>C-Pack</a:t>
            </a:r>
            <a:r>
              <a:rPr b="1" lang="ro-RO" sz="3600" spc="-1" strike="noStrike" cap="all">
                <a:solidFill>
                  <a:srgbClr val="ffffff"/>
                </a:solidFill>
                <a:latin typeface="Arial"/>
                <a:ea typeface="Arial"/>
              </a:rPr>
              <a:t> REPREZINTĂ:</a:t>
            </a:r>
            <a:endParaRPr b="0" lang="ro-RO" sz="3600" spc="-1" strike="noStrike">
              <a:latin typeface="Arial"/>
            </a:endParaRPr>
          </a:p>
        </p:txBody>
      </p:sp>
      <p:sp>
        <p:nvSpPr>
          <p:cNvPr id="254" name="CustomShape 2"/>
          <p:cNvSpPr/>
          <p:nvPr/>
        </p:nvSpPr>
        <p:spPr>
          <a:xfrm>
            <a:off x="1667520" y="4521600"/>
            <a:ext cx="2428920" cy="913320"/>
          </a:xfrm>
          <a:prstGeom prst="rect">
            <a:avLst/>
          </a:prstGeom>
          <a:noFill/>
          <a:ln w="12600">
            <a:noFill/>
          </a:ln>
        </p:spPr>
        <p:style>
          <a:lnRef idx="0"/>
          <a:fillRef idx="0"/>
          <a:effectRef idx="0"/>
          <a:fontRef idx="minor"/>
        </p:style>
        <p:txBody>
          <a:bodyPr wrap="none" lIns="45720" rIns="45720" tIns="45000" bIns="45000"/>
          <a:p>
            <a:pPr algn="ctr">
              <a:lnSpc>
                <a:spcPct val="100000"/>
              </a:lnSpc>
            </a:pPr>
            <a:r>
              <a:rPr b="1" lang="ro-RO" sz="1800" spc="-1" strike="noStrike" cap="all">
                <a:solidFill>
                  <a:srgbClr val="ffffff"/>
                </a:solidFill>
                <a:latin typeface="Arial"/>
                <a:ea typeface="Arial"/>
              </a:rPr>
              <a:t>Sursă de energie </a:t>
            </a:r>
            <a:endParaRPr b="0" lang="ro-RO" sz="1800" spc="-1" strike="noStrike">
              <a:latin typeface="Arial"/>
            </a:endParaRPr>
          </a:p>
          <a:p>
            <a:pPr algn="ctr">
              <a:lnSpc>
                <a:spcPct val="100000"/>
              </a:lnSpc>
            </a:pPr>
            <a:r>
              <a:rPr b="1" lang="ro-RO" sz="1800" spc="-1" strike="noStrike" cap="all">
                <a:solidFill>
                  <a:srgbClr val="ffffff"/>
                </a:solidFill>
                <a:latin typeface="Arial"/>
                <a:ea typeface="Arial"/>
              </a:rPr>
              <a:t>suplimentară </a:t>
            </a:r>
            <a:endParaRPr b="0" lang="ro-RO" sz="1800" spc="-1" strike="noStrike">
              <a:latin typeface="Arial"/>
            </a:endParaRPr>
          </a:p>
          <a:p>
            <a:pPr algn="ctr">
              <a:lnSpc>
                <a:spcPct val="100000"/>
              </a:lnSpc>
            </a:pPr>
            <a:r>
              <a:rPr b="1" lang="ro-RO" sz="1800" spc="-1" strike="noStrike" cap="all">
                <a:solidFill>
                  <a:srgbClr val="ffffff"/>
                </a:solidFill>
                <a:latin typeface="Arial"/>
                <a:ea typeface="Arial"/>
              </a:rPr>
              <a:t>pentru inimă</a:t>
            </a:r>
            <a:endParaRPr b="0" lang="ro-RO" sz="1800" spc="-1" strike="noStrike">
              <a:latin typeface="Arial"/>
            </a:endParaRPr>
          </a:p>
        </p:txBody>
      </p:sp>
      <p:sp>
        <p:nvSpPr>
          <p:cNvPr id="255" name="CustomShape 3"/>
          <p:cNvSpPr/>
          <p:nvPr/>
        </p:nvSpPr>
        <p:spPr>
          <a:xfrm>
            <a:off x="5048640" y="4521600"/>
            <a:ext cx="2987640" cy="913320"/>
          </a:xfrm>
          <a:prstGeom prst="rect">
            <a:avLst/>
          </a:prstGeom>
          <a:noFill/>
          <a:ln w="12600">
            <a:noFill/>
          </a:ln>
        </p:spPr>
        <p:style>
          <a:lnRef idx="0"/>
          <a:fillRef idx="0"/>
          <a:effectRef idx="0"/>
          <a:fontRef idx="minor"/>
        </p:style>
        <p:txBody>
          <a:bodyPr lIns="45720" rIns="45720" tIns="45000" bIns="45000"/>
          <a:p>
            <a:pPr algn="ctr">
              <a:lnSpc>
                <a:spcPct val="100000"/>
              </a:lnSpc>
            </a:pPr>
            <a:r>
              <a:rPr b="1" lang="ro-RO" sz="1800" spc="-1" strike="noStrike" cap="all">
                <a:solidFill>
                  <a:srgbClr val="ffffff"/>
                </a:solidFill>
                <a:latin typeface="Arial"/>
                <a:ea typeface="Arial"/>
              </a:rPr>
              <a:t>Suport pentru menținerea ritmului cardiac</a:t>
            </a:r>
            <a:endParaRPr b="0" lang="ro-RO" sz="1800" spc="-1" strike="noStrike">
              <a:latin typeface="Arial"/>
            </a:endParaRPr>
          </a:p>
        </p:txBody>
      </p:sp>
      <p:sp>
        <p:nvSpPr>
          <p:cNvPr id="256" name="CustomShape 4"/>
          <p:cNvSpPr/>
          <p:nvPr/>
        </p:nvSpPr>
        <p:spPr>
          <a:xfrm>
            <a:off x="8250120" y="4521600"/>
            <a:ext cx="3744000" cy="913320"/>
          </a:xfrm>
          <a:prstGeom prst="rect">
            <a:avLst/>
          </a:prstGeom>
          <a:noFill/>
          <a:ln w="12600">
            <a:noFill/>
          </a:ln>
        </p:spPr>
        <p:style>
          <a:lnRef idx="0"/>
          <a:fillRef idx="0"/>
          <a:effectRef idx="0"/>
          <a:fontRef idx="minor"/>
        </p:style>
        <p:txBody>
          <a:bodyPr wrap="none" lIns="45720" rIns="45720" tIns="45000" bIns="45000"/>
          <a:p>
            <a:pPr algn="ctr">
              <a:lnSpc>
                <a:spcPct val="100000"/>
              </a:lnSpc>
            </a:pPr>
            <a:r>
              <a:rPr b="1" lang="ro-RO" sz="1800" spc="-1" strike="noStrike" cap="all">
                <a:solidFill>
                  <a:srgbClr val="ffffff"/>
                </a:solidFill>
                <a:latin typeface="Arial"/>
                <a:ea typeface="Arial"/>
              </a:rPr>
              <a:t>Reducerea riscului </a:t>
            </a:r>
            <a:endParaRPr b="0" lang="ro-RO" sz="1800" spc="-1" strike="noStrike">
              <a:latin typeface="Arial"/>
            </a:endParaRPr>
          </a:p>
          <a:p>
            <a:pPr algn="ctr">
              <a:lnSpc>
                <a:spcPct val="100000"/>
              </a:lnSpc>
            </a:pPr>
            <a:r>
              <a:rPr b="1" lang="ro-RO" sz="1800" spc="-1" strike="noStrike" cap="all">
                <a:solidFill>
                  <a:srgbClr val="ffffff"/>
                </a:solidFill>
                <a:latin typeface="Arial"/>
                <a:ea typeface="Arial"/>
              </a:rPr>
              <a:t>de a dezvolta</a:t>
            </a:r>
            <a:endParaRPr b="0" lang="ro-RO" sz="1800" spc="-1" strike="noStrike">
              <a:latin typeface="Arial"/>
            </a:endParaRPr>
          </a:p>
          <a:p>
            <a:pPr algn="ctr">
              <a:lnSpc>
                <a:spcPct val="100000"/>
              </a:lnSpc>
            </a:pPr>
            <a:r>
              <a:rPr b="1" lang="ro-RO" sz="1800" spc="-1" strike="noStrike" cap="all">
                <a:solidFill>
                  <a:srgbClr val="ffffff"/>
                </a:solidFill>
                <a:latin typeface="Arial"/>
                <a:ea typeface="Arial"/>
              </a:rPr>
              <a:t> </a:t>
            </a:r>
            <a:r>
              <a:rPr b="1" lang="ro-RO" sz="1800" spc="-1" strike="noStrike" cap="all">
                <a:solidFill>
                  <a:srgbClr val="ffffff"/>
                </a:solidFill>
                <a:latin typeface="Arial"/>
                <a:ea typeface="Arial"/>
              </a:rPr>
              <a:t>afecțiuni cardiovasculare</a:t>
            </a:r>
            <a:endParaRPr b="0" lang="ro-RO" sz="1800" spc="-1" strike="noStrike">
              <a:latin typeface="Arial"/>
            </a:endParaRPr>
          </a:p>
        </p:txBody>
      </p:sp>
      <p:pic>
        <p:nvPicPr>
          <p:cNvPr id="257" name="cardiopack_icon_3_-01.png" descr=""/>
          <p:cNvPicPr/>
          <p:nvPr/>
        </p:nvPicPr>
        <p:blipFill>
          <a:blip r:embed="rId2"/>
          <a:stretch/>
        </p:blipFill>
        <p:spPr>
          <a:xfrm>
            <a:off x="5772960" y="2813040"/>
            <a:ext cx="1458360" cy="1466640"/>
          </a:xfrm>
          <a:prstGeom prst="rect">
            <a:avLst/>
          </a:prstGeom>
          <a:ln w="12600">
            <a:noFill/>
          </a:ln>
        </p:spPr>
      </p:pic>
      <p:pic>
        <p:nvPicPr>
          <p:cNvPr id="258" name="cardiopack_icon_3_-02.png" descr=""/>
          <p:cNvPicPr/>
          <p:nvPr/>
        </p:nvPicPr>
        <p:blipFill>
          <a:blip r:embed="rId3"/>
          <a:stretch/>
        </p:blipFill>
        <p:spPr>
          <a:xfrm>
            <a:off x="2152800" y="2813040"/>
            <a:ext cx="1458360" cy="1466640"/>
          </a:xfrm>
          <a:prstGeom prst="rect">
            <a:avLst/>
          </a:prstGeom>
          <a:ln w="12600">
            <a:noFill/>
          </a:ln>
        </p:spPr>
      </p:pic>
      <p:pic>
        <p:nvPicPr>
          <p:cNvPr id="259" name="cardiopack_icon_3_-03.png" descr=""/>
          <p:cNvPicPr/>
          <p:nvPr/>
        </p:nvPicPr>
        <p:blipFill>
          <a:blip r:embed="rId4"/>
          <a:stretch/>
        </p:blipFill>
        <p:spPr>
          <a:xfrm>
            <a:off x="9393120" y="2817000"/>
            <a:ext cx="1458360" cy="1458360"/>
          </a:xfrm>
          <a:prstGeom prst="rect">
            <a:avLst/>
          </a:prstGeom>
          <a:ln w="1260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95444"/>
        </a:solidFill>
      </p:bgPr>
    </p:bg>
    <p:spTree>
      <p:nvGrpSpPr>
        <p:cNvPr id="1" name=""/>
        <p:cNvGrpSpPr/>
        <p:nvPr/>
      </p:nvGrpSpPr>
      <p:grpSpPr>
        <a:xfrm>
          <a:off x="0" y="0"/>
          <a:ext cx="0" cy="0"/>
          <a:chOff x="0" y="0"/>
          <a:chExt cx="0" cy="0"/>
        </a:xfrm>
      </p:grpSpPr>
      <p:pic>
        <p:nvPicPr>
          <p:cNvPr id="260" name="Без имени-1-восстановлено.png" descr=""/>
          <p:cNvPicPr/>
          <p:nvPr/>
        </p:nvPicPr>
        <p:blipFill>
          <a:blip r:embed="rId1"/>
          <a:stretch/>
        </p:blipFill>
        <p:spPr>
          <a:xfrm>
            <a:off x="0" y="0"/>
            <a:ext cx="13004280" cy="7314840"/>
          </a:xfrm>
          <a:prstGeom prst="rect">
            <a:avLst/>
          </a:prstGeom>
          <a:ln w="12600">
            <a:noFill/>
          </a:ln>
        </p:spPr>
      </p:pic>
      <p:sp>
        <p:nvSpPr>
          <p:cNvPr id="261" name="CustomShape 1"/>
          <p:cNvSpPr/>
          <p:nvPr/>
        </p:nvSpPr>
        <p:spPr>
          <a:xfrm>
            <a:off x="-35640" y="1257120"/>
            <a:ext cx="13075560" cy="4950720"/>
          </a:xfrm>
          <a:prstGeom prst="rect">
            <a:avLst/>
          </a:prstGeom>
          <a:solidFill>
            <a:srgbClr val="e85044"/>
          </a:solidFill>
          <a:ln w="12600">
            <a:noFill/>
          </a:ln>
          <a:effectLst>
            <a:outerShdw blurRad="38100" dir="5400000" dist="23040" rotWithShape="0">
              <a:srgbClr val="000000">
                <a:alpha val="35000"/>
              </a:srgbClr>
            </a:outerShdw>
          </a:effectLst>
        </p:spPr>
        <p:style>
          <a:lnRef idx="0"/>
          <a:fillRef idx="0"/>
          <a:effectRef idx="0"/>
          <a:fontRef idx="minor"/>
        </p:style>
      </p:sp>
      <p:sp>
        <p:nvSpPr>
          <p:cNvPr id="262" name="CustomShape 2"/>
          <p:cNvSpPr/>
          <p:nvPr/>
        </p:nvSpPr>
        <p:spPr>
          <a:xfrm>
            <a:off x="4741920" y="4381920"/>
            <a:ext cx="3520080" cy="995400"/>
          </a:xfrm>
          <a:prstGeom prst="rect">
            <a:avLst/>
          </a:prstGeom>
          <a:noFill/>
          <a:ln w="12600">
            <a:noFill/>
          </a:ln>
        </p:spPr>
        <p:style>
          <a:lnRef idx="0"/>
          <a:fillRef idx="0"/>
          <a:effectRef idx="0"/>
          <a:fontRef idx="minor"/>
        </p:style>
        <p:txBody>
          <a:bodyPr wrap="none" lIns="45720" rIns="45720" tIns="45000" bIns="45000"/>
          <a:p>
            <a:pPr algn="ctr">
              <a:lnSpc>
                <a:spcPct val="130000"/>
              </a:lnSpc>
            </a:pPr>
            <a:r>
              <a:rPr b="0" lang="ro-RO" sz="1800" spc="-1" strike="noStrike" cap="all">
                <a:solidFill>
                  <a:srgbClr val="ffffff"/>
                </a:solidFill>
                <a:latin typeface="Arial Black"/>
                <a:ea typeface="Arial Black"/>
              </a:rPr>
              <a:t>CONFORT</a:t>
            </a:r>
            <a:r>
              <a:rPr b="1" lang="ro-RO" sz="1800" spc="-1" strike="noStrike" cap="all">
                <a:solidFill>
                  <a:srgbClr val="ffffff"/>
                </a:solidFill>
                <a:latin typeface="Arial"/>
                <a:ea typeface="Arial"/>
              </a:rPr>
              <a:t> </a:t>
            </a:r>
            <a:endParaRPr b="0" lang="ro-RO" sz="1800" spc="-1" strike="noStrike">
              <a:latin typeface="Arial"/>
            </a:endParaRPr>
          </a:p>
          <a:p>
            <a:pPr algn="ctr">
              <a:lnSpc>
                <a:spcPct val="100000"/>
              </a:lnSpc>
            </a:pPr>
            <a:r>
              <a:rPr b="1" lang="ro-RO" sz="1800" spc="-1" strike="noStrike">
                <a:solidFill>
                  <a:srgbClr val="ffffff"/>
                </a:solidFill>
                <a:latin typeface="Arial"/>
                <a:ea typeface="Arial"/>
              </a:rPr>
              <a:t>Formă confortabilă </a:t>
            </a:r>
            <a:endParaRPr b="0" lang="ro-RO" sz="1800" spc="-1" strike="noStrike">
              <a:latin typeface="Arial"/>
            </a:endParaRPr>
          </a:p>
          <a:p>
            <a:pPr algn="ctr">
              <a:lnSpc>
                <a:spcPct val="100000"/>
              </a:lnSpc>
            </a:pPr>
            <a:r>
              <a:rPr b="1" lang="ro-RO" sz="1800" spc="-1" strike="noStrike">
                <a:solidFill>
                  <a:srgbClr val="ffffff"/>
                </a:solidFill>
                <a:latin typeface="Arial"/>
                <a:ea typeface="Arial"/>
              </a:rPr>
              <a:t>și coerență clară a administrării</a:t>
            </a:r>
            <a:endParaRPr b="0" lang="ro-RO" sz="1800" spc="-1" strike="noStrike">
              <a:latin typeface="Arial"/>
            </a:endParaRPr>
          </a:p>
        </p:txBody>
      </p:sp>
      <p:sp>
        <p:nvSpPr>
          <p:cNvPr id="263" name="CustomShape 3"/>
          <p:cNvSpPr/>
          <p:nvPr/>
        </p:nvSpPr>
        <p:spPr>
          <a:xfrm>
            <a:off x="8935200" y="4381920"/>
            <a:ext cx="2373840" cy="995400"/>
          </a:xfrm>
          <a:prstGeom prst="rect">
            <a:avLst/>
          </a:prstGeom>
          <a:noFill/>
          <a:ln w="12600">
            <a:noFill/>
          </a:ln>
        </p:spPr>
        <p:style>
          <a:lnRef idx="0"/>
          <a:fillRef idx="0"/>
          <a:effectRef idx="0"/>
          <a:fontRef idx="minor"/>
        </p:style>
        <p:txBody>
          <a:bodyPr wrap="none" lIns="45720" rIns="45720" tIns="45000" bIns="45000"/>
          <a:p>
            <a:pPr algn="ctr">
              <a:lnSpc>
                <a:spcPct val="130000"/>
              </a:lnSpc>
            </a:pPr>
            <a:r>
              <a:rPr b="0" lang="ro-RO" sz="1800" spc="-1" strike="noStrike" cap="all">
                <a:solidFill>
                  <a:srgbClr val="ffffff"/>
                </a:solidFill>
                <a:latin typeface="Arial Black"/>
                <a:ea typeface="Arial Black"/>
              </a:rPr>
              <a:t>Preț avantajos</a:t>
            </a:r>
            <a:endParaRPr b="0" lang="ro-RO" sz="1800" spc="-1" strike="noStrike">
              <a:latin typeface="Arial"/>
            </a:endParaRPr>
          </a:p>
          <a:p>
            <a:pPr algn="ctr">
              <a:lnSpc>
                <a:spcPct val="100000"/>
              </a:lnSpc>
            </a:pPr>
            <a:r>
              <a:rPr b="1" lang="ro-RO" sz="1800" spc="-1" strike="noStrike">
                <a:solidFill>
                  <a:srgbClr val="ffffff"/>
                </a:solidFill>
                <a:latin typeface="Arial"/>
                <a:ea typeface="Arial"/>
              </a:rPr>
              <a:t>Complex la un preț </a:t>
            </a:r>
            <a:endParaRPr b="0" lang="ro-RO" sz="1800" spc="-1" strike="noStrike">
              <a:latin typeface="Arial"/>
            </a:endParaRPr>
          </a:p>
          <a:p>
            <a:pPr algn="ctr">
              <a:lnSpc>
                <a:spcPct val="100000"/>
              </a:lnSpc>
            </a:pPr>
            <a:r>
              <a:rPr b="1" lang="ro-RO" sz="1800" spc="-1" strike="noStrike">
                <a:solidFill>
                  <a:srgbClr val="ffffff"/>
                </a:solidFill>
                <a:latin typeface="Arial"/>
                <a:ea typeface="Arial"/>
              </a:rPr>
              <a:t>avantajos</a:t>
            </a:r>
            <a:endParaRPr b="0" lang="ro-RO" sz="1800" spc="-1" strike="noStrike">
              <a:latin typeface="Arial"/>
            </a:endParaRPr>
          </a:p>
        </p:txBody>
      </p:sp>
      <p:pic>
        <p:nvPicPr>
          <p:cNvPr id="264" name="cardiopack_icon_pack-01.png" descr=""/>
          <p:cNvPicPr/>
          <p:nvPr/>
        </p:nvPicPr>
        <p:blipFill>
          <a:blip r:embed="rId2"/>
          <a:stretch/>
        </p:blipFill>
        <p:spPr>
          <a:xfrm>
            <a:off x="2152800" y="2798640"/>
            <a:ext cx="1458360" cy="1458360"/>
          </a:xfrm>
          <a:prstGeom prst="rect">
            <a:avLst/>
          </a:prstGeom>
          <a:ln w="12600">
            <a:noFill/>
          </a:ln>
        </p:spPr>
      </p:pic>
      <p:pic>
        <p:nvPicPr>
          <p:cNvPr id="265" name="cardiopack_icon_pack-02.png" descr=""/>
          <p:cNvPicPr/>
          <p:nvPr/>
        </p:nvPicPr>
        <p:blipFill>
          <a:blip r:embed="rId3"/>
          <a:stretch/>
        </p:blipFill>
        <p:spPr>
          <a:xfrm>
            <a:off x="5772960" y="2798640"/>
            <a:ext cx="1458360" cy="1458360"/>
          </a:xfrm>
          <a:prstGeom prst="rect">
            <a:avLst/>
          </a:prstGeom>
          <a:ln w="12600">
            <a:noFill/>
          </a:ln>
        </p:spPr>
      </p:pic>
      <p:pic>
        <p:nvPicPr>
          <p:cNvPr id="266" name="cardiopack_icon_pack-03.png" descr=""/>
          <p:cNvPicPr/>
          <p:nvPr/>
        </p:nvPicPr>
        <p:blipFill>
          <a:blip r:embed="rId4"/>
          <a:stretch/>
        </p:blipFill>
        <p:spPr>
          <a:xfrm>
            <a:off x="9393120" y="2798640"/>
            <a:ext cx="1458360" cy="1458360"/>
          </a:xfrm>
          <a:prstGeom prst="rect">
            <a:avLst/>
          </a:prstGeom>
          <a:ln w="12600">
            <a:noFill/>
          </a:ln>
        </p:spPr>
      </p:pic>
      <p:sp>
        <p:nvSpPr>
          <p:cNvPr id="267" name="CustomShape 4"/>
          <p:cNvSpPr/>
          <p:nvPr/>
        </p:nvSpPr>
        <p:spPr>
          <a:xfrm>
            <a:off x="286200" y="1679040"/>
            <a:ext cx="12499200" cy="639000"/>
          </a:xfrm>
          <a:prstGeom prst="rect">
            <a:avLst/>
          </a:prstGeom>
          <a:noFill/>
          <a:ln w="12600">
            <a:noFill/>
          </a:ln>
        </p:spPr>
        <p:style>
          <a:lnRef idx="0"/>
          <a:fillRef idx="0"/>
          <a:effectRef idx="0"/>
          <a:fontRef idx="minor"/>
        </p:style>
        <p:txBody>
          <a:bodyPr wrap="none" lIns="45720" rIns="45720" tIns="45000" bIns="45000"/>
          <a:p>
            <a:pPr>
              <a:lnSpc>
                <a:spcPct val="100000"/>
              </a:lnSpc>
            </a:pPr>
            <a:r>
              <a:rPr b="0" lang="ro-RO" sz="3600" spc="-1" strike="noStrike" cap="all">
                <a:solidFill>
                  <a:srgbClr val="ffffff"/>
                </a:solidFill>
                <a:latin typeface="Arial Black"/>
                <a:ea typeface="Arial Black"/>
              </a:rPr>
              <a:t>Soluțiile la pachet de la </a:t>
            </a:r>
            <a:r>
              <a:rPr b="1" lang="ro-RO" sz="3600" spc="-1" strike="noStrike" cap="all">
                <a:solidFill>
                  <a:srgbClr val="ffffff"/>
                </a:solidFill>
                <a:latin typeface="Arial"/>
                <a:ea typeface="Arial"/>
              </a:rPr>
              <a:t>coral club oferă:</a:t>
            </a:r>
            <a:endParaRPr b="0" lang="ro-RO" sz="3600" spc="-1" strike="noStrike">
              <a:latin typeface="Arial"/>
            </a:endParaRPr>
          </a:p>
        </p:txBody>
      </p:sp>
      <p:sp>
        <p:nvSpPr>
          <p:cNvPr id="268" name="CustomShape 5"/>
          <p:cNvSpPr/>
          <p:nvPr/>
        </p:nvSpPr>
        <p:spPr>
          <a:xfrm>
            <a:off x="1629720" y="4392000"/>
            <a:ext cx="2504880" cy="995400"/>
          </a:xfrm>
          <a:prstGeom prst="rect">
            <a:avLst/>
          </a:prstGeom>
          <a:noFill/>
          <a:ln w="12600">
            <a:noFill/>
          </a:ln>
        </p:spPr>
        <p:style>
          <a:lnRef idx="0"/>
          <a:fillRef idx="0"/>
          <a:effectRef idx="0"/>
          <a:fontRef idx="minor"/>
        </p:style>
        <p:txBody>
          <a:bodyPr wrap="none" lIns="45720" rIns="45720" tIns="45000" bIns="45000"/>
          <a:p>
            <a:pPr algn="ctr">
              <a:lnSpc>
                <a:spcPct val="130000"/>
              </a:lnSpc>
            </a:pPr>
            <a:r>
              <a:rPr b="0" lang="ro-RO" sz="1800" spc="-1" strike="noStrike" cap="all">
                <a:solidFill>
                  <a:srgbClr val="ffffff"/>
                </a:solidFill>
                <a:latin typeface="Arial Black"/>
                <a:ea typeface="Arial Black"/>
              </a:rPr>
              <a:t>sinergie</a:t>
            </a:r>
            <a:endParaRPr b="0" lang="ro-RO" sz="1800" spc="-1" strike="noStrike">
              <a:latin typeface="Arial"/>
            </a:endParaRPr>
          </a:p>
          <a:p>
            <a:pPr algn="ctr">
              <a:lnSpc>
                <a:spcPct val="100000"/>
              </a:lnSpc>
            </a:pPr>
            <a:r>
              <a:rPr b="1" lang="ro-RO" sz="1800" spc="-1" strike="noStrike" cap="all">
                <a:solidFill>
                  <a:srgbClr val="ffffff"/>
                </a:solidFill>
                <a:latin typeface="Arial"/>
                <a:ea typeface="Arial"/>
              </a:rPr>
              <a:t>Acțiune sinergică </a:t>
            </a:r>
            <a:endParaRPr b="0" lang="ro-RO" sz="1800" spc="-1" strike="noStrike">
              <a:latin typeface="Arial"/>
            </a:endParaRPr>
          </a:p>
          <a:p>
            <a:pPr algn="ctr">
              <a:lnSpc>
                <a:spcPct val="100000"/>
              </a:lnSpc>
            </a:pPr>
            <a:r>
              <a:rPr b="1" lang="ro-RO" sz="1800" spc="-1" strike="noStrike" cap="all">
                <a:solidFill>
                  <a:srgbClr val="ffffff"/>
                </a:solidFill>
                <a:latin typeface="Arial"/>
                <a:ea typeface="Arial"/>
              </a:rPr>
              <a:t>a componentelor</a:t>
            </a:r>
            <a:endParaRPr b="0" lang="ro-RO"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9" name="cardiopack_fon-01.png" descr=""/>
          <p:cNvPicPr/>
          <p:nvPr/>
        </p:nvPicPr>
        <p:blipFill>
          <a:blip r:embed="rId1"/>
          <a:stretch/>
        </p:blipFill>
        <p:spPr>
          <a:xfrm>
            <a:off x="-58680" y="-36360"/>
            <a:ext cx="13121640" cy="7387560"/>
          </a:xfrm>
          <a:prstGeom prst="rect">
            <a:avLst/>
          </a:prstGeom>
          <a:ln w="12600">
            <a:noFill/>
          </a:ln>
        </p:spPr>
      </p:pic>
      <p:sp>
        <p:nvSpPr>
          <p:cNvPr id="270" name="CustomShape 1"/>
          <p:cNvSpPr/>
          <p:nvPr/>
        </p:nvSpPr>
        <p:spPr>
          <a:xfrm>
            <a:off x="562320" y="1370160"/>
            <a:ext cx="1838880" cy="639000"/>
          </a:xfrm>
          <a:prstGeom prst="rect">
            <a:avLst/>
          </a:prstGeom>
          <a:noFill/>
          <a:ln w="12600">
            <a:noFill/>
          </a:ln>
        </p:spPr>
        <p:style>
          <a:lnRef idx="0"/>
          <a:fillRef idx="0"/>
          <a:effectRef idx="0"/>
          <a:fontRef idx="minor"/>
        </p:style>
        <p:txBody>
          <a:bodyPr wrap="none" lIns="45720" rIns="45720" tIns="45000" bIns="45000"/>
          <a:p>
            <a:pPr>
              <a:lnSpc>
                <a:spcPct val="100000"/>
              </a:lnSpc>
            </a:pPr>
            <a:r>
              <a:rPr b="1" lang="ro-RO" sz="3600" spc="-1" strike="noStrike" cap="all">
                <a:solidFill>
                  <a:srgbClr val="ffffff"/>
                </a:solidFill>
                <a:latin typeface="Arial"/>
                <a:ea typeface="Arial"/>
              </a:rPr>
              <a:t>С-pack</a:t>
            </a:r>
            <a:endParaRPr b="0" lang="ro-RO" sz="3600" spc="-1" strike="noStrike">
              <a:latin typeface="Arial"/>
            </a:endParaRPr>
          </a:p>
        </p:txBody>
      </p:sp>
      <p:sp>
        <p:nvSpPr>
          <p:cNvPr id="271" name="CustomShape 2"/>
          <p:cNvSpPr/>
          <p:nvPr/>
        </p:nvSpPr>
        <p:spPr>
          <a:xfrm>
            <a:off x="589320" y="3031200"/>
            <a:ext cx="2242800" cy="2010600"/>
          </a:xfrm>
          <a:prstGeom prst="rect">
            <a:avLst/>
          </a:prstGeom>
          <a:noFill/>
          <a:ln w="12600">
            <a:noFill/>
          </a:ln>
        </p:spPr>
        <p:style>
          <a:lnRef idx="0"/>
          <a:fillRef idx="0"/>
          <a:effectRef idx="0"/>
          <a:fontRef idx="minor"/>
        </p:style>
        <p:txBody>
          <a:bodyPr wrap="none" lIns="45720" rIns="45720" tIns="45000" bIns="45000"/>
          <a:p>
            <a:pPr>
              <a:lnSpc>
                <a:spcPct val="100000"/>
              </a:lnSpc>
            </a:pPr>
            <a:r>
              <a:rPr b="1" lang="ro-RO" sz="1800" spc="-1" strike="noStrike">
                <a:solidFill>
                  <a:srgbClr val="ffffff"/>
                </a:solidFill>
                <a:latin typeface="Arial"/>
                <a:ea typeface="Arial"/>
              </a:rPr>
              <a:t>PUNCTE BONUS</a:t>
            </a:r>
            <a:endParaRPr b="0" lang="ro-RO" sz="1800" spc="-1" strike="noStrike">
              <a:latin typeface="Arial"/>
            </a:endParaRPr>
          </a:p>
          <a:p>
            <a:pPr>
              <a:lnSpc>
                <a:spcPct val="100000"/>
              </a:lnSpc>
            </a:pPr>
            <a:endParaRPr b="0" lang="ro-RO" sz="1800" spc="-1" strike="noStrike">
              <a:latin typeface="Arial"/>
            </a:endParaRPr>
          </a:p>
          <a:p>
            <a:pPr>
              <a:lnSpc>
                <a:spcPct val="100000"/>
              </a:lnSpc>
            </a:pPr>
            <a:endParaRPr b="0" lang="ro-RO" sz="1800" spc="-1" strike="noStrike">
              <a:latin typeface="Arial"/>
            </a:endParaRPr>
          </a:p>
          <a:p>
            <a:pPr>
              <a:lnSpc>
                <a:spcPct val="100000"/>
              </a:lnSpc>
            </a:pPr>
            <a:r>
              <a:rPr b="1" lang="ro-RO" sz="1800" spc="-1" strike="noStrike">
                <a:solidFill>
                  <a:srgbClr val="ffffff"/>
                </a:solidFill>
                <a:latin typeface="Arial"/>
                <a:ea typeface="Arial"/>
              </a:rPr>
              <a:t>PREȚ DE MEMBRU</a:t>
            </a:r>
            <a:endParaRPr b="0" lang="ro-RO" sz="1800" spc="-1" strike="noStrike">
              <a:latin typeface="Arial"/>
            </a:endParaRPr>
          </a:p>
          <a:p>
            <a:pPr>
              <a:lnSpc>
                <a:spcPct val="100000"/>
              </a:lnSpc>
            </a:pPr>
            <a:endParaRPr b="0" lang="ro-RO" sz="1800" spc="-1" strike="noStrike">
              <a:latin typeface="Arial"/>
            </a:endParaRPr>
          </a:p>
          <a:p>
            <a:pPr>
              <a:lnSpc>
                <a:spcPct val="100000"/>
              </a:lnSpc>
            </a:pPr>
            <a:endParaRPr b="0" lang="ro-RO" sz="1800" spc="-1" strike="noStrike">
              <a:latin typeface="Arial"/>
            </a:endParaRPr>
          </a:p>
          <a:p>
            <a:pPr>
              <a:lnSpc>
                <a:spcPct val="100000"/>
              </a:lnSpc>
            </a:pPr>
            <a:r>
              <a:rPr b="1" lang="ro-RO" sz="1800" spc="-1" strike="noStrike">
                <a:solidFill>
                  <a:srgbClr val="ffffff"/>
                </a:solidFill>
                <a:latin typeface="Arial"/>
                <a:ea typeface="Arial"/>
              </a:rPr>
              <a:t>PREȚ DE CATALOG</a:t>
            </a:r>
            <a:endParaRPr b="0" lang="ro-RO" sz="1800" spc="-1" strike="noStrike">
              <a:latin typeface="Arial"/>
            </a:endParaRPr>
          </a:p>
        </p:txBody>
      </p:sp>
      <p:sp>
        <p:nvSpPr>
          <p:cNvPr id="272" name="CustomShape 3"/>
          <p:cNvSpPr/>
          <p:nvPr/>
        </p:nvSpPr>
        <p:spPr>
          <a:xfrm>
            <a:off x="3875400" y="2945160"/>
            <a:ext cx="488880" cy="516960"/>
          </a:xfrm>
          <a:prstGeom prst="rect">
            <a:avLst/>
          </a:prstGeom>
          <a:noFill/>
          <a:ln w="12600">
            <a:noFill/>
          </a:ln>
        </p:spPr>
        <p:style>
          <a:lnRef idx="0"/>
          <a:fillRef idx="0"/>
          <a:effectRef idx="0"/>
          <a:fontRef idx="minor"/>
        </p:style>
        <p:txBody>
          <a:bodyPr wrap="none" lIns="45720" rIns="45720" tIns="45000" bIns="45000"/>
          <a:p>
            <a:pPr>
              <a:lnSpc>
                <a:spcPct val="100000"/>
              </a:lnSpc>
            </a:pPr>
            <a:r>
              <a:rPr b="1" lang="ro-RO" sz="2800" spc="-1" strike="noStrike">
                <a:solidFill>
                  <a:srgbClr val="ffffff"/>
                </a:solidFill>
                <a:latin typeface="Arial"/>
                <a:ea typeface="Arial"/>
              </a:rPr>
              <a:t>57</a:t>
            </a:r>
            <a:endParaRPr b="0" lang="ro-RO" sz="2800" spc="-1" strike="noStrike">
              <a:latin typeface="Arial"/>
            </a:endParaRPr>
          </a:p>
        </p:txBody>
      </p:sp>
      <p:sp>
        <p:nvSpPr>
          <p:cNvPr id="273" name="CustomShape 4"/>
          <p:cNvSpPr/>
          <p:nvPr/>
        </p:nvSpPr>
        <p:spPr>
          <a:xfrm>
            <a:off x="3792240" y="4560480"/>
            <a:ext cx="2069280" cy="516960"/>
          </a:xfrm>
          <a:prstGeom prst="rect">
            <a:avLst/>
          </a:prstGeom>
          <a:noFill/>
          <a:ln w="12600">
            <a:noFill/>
          </a:ln>
        </p:spPr>
        <p:style>
          <a:lnRef idx="0"/>
          <a:fillRef idx="0"/>
          <a:effectRef idx="0"/>
          <a:fontRef idx="minor"/>
        </p:style>
        <p:txBody>
          <a:bodyPr wrap="none" lIns="45720" rIns="45720" tIns="45000" bIns="45000"/>
          <a:p>
            <a:pPr>
              <a:lnSpc>
                <a:spcPct val="100000"/>
              </a:lnSpc>
            </a:pPr>
            <a:r>
              <a:rPr b="1" lang="ro-RO" sz="2800" spc="-1" strike="noStrike">
                <a:solidFill>
                  <a:srgbClr val="ffffff"/>
                </a:solidFill>
                <a:latin typeface="Arial"/>
                <a:ea typeface="Arial"/>
              </a:rPr>
              <a:t>498,75 RON</a:t>
            </a:r>
            <a:endParaRPr b="0" lang="ro-RO" sz="2800" spc="-1" strike="noStrike">
              <a:latin typeface="Arial"/>
            </a:endParaRPr>
          </a:p>
        </p:txBody>
      </p:sp>
      <p:sp>
        <p:nvSpPr>
          <p:cNvPr id="274" name="CustomShape 5"/>
          <p:cNvSpPr/>
          <p:nvPr/>
        </p:nvSpPr>
        <p:spPr>
          <a:xfrm>
            <a:off x="3789720" y="3752640"/>
            <a:ext cx="1573920" cy="516960"/>
          </a:xfrm>
          <a:prstGeom prst="rect">
            <a:avLst/>
          </a:prstGeom>
          <a:noFill/>
          <a:ln w="12600">
            <a:noFill/>
          </a:ln>
        </p:spPr>
        <p:style>
          <a:lnRef idx="0"/>
          <a:fillRef idx="0"/>
          <a:effectRef idx="0"/>
          <a:fontRef idx="minor"/>
        </p:style>
        <p:txBody>
          <a:bodyPr wrap="none" lIns="45720" rIns="45720" tIns="45000" bIns="45000"/>
          <a:p>
            <a:pPr>
              <a:lnSpc>
                <a:spcPct val="100000"/>
              </a:lnSpc>
            </a:pPr>
            <a:r>
              <a:rPr b="1" lang="ro-RO" sz="2800" spc="-1" strike="noStrike">
                <a:solidFill>
                  <a:srgbClr val="ffffff"/>
                </a:solidFill>
                <a:latin typeface="Arial"/>
                <a:ea typeface="Arial"/>
              </a:rPr>
              <a:t>399 RON</a:t>
            </a:r>
            <a:endParaRPr b="0" lang="ro-RO" sz="2800" spc="-1" strike="noStrike">
              <a:latin typeface="Arial"/>
            </a:endParaRPr>
          </a:p>
        </p:txBody>
      </p:sp>
      <p:sp>
        <p:nvSpPr>
          <p:cNvPr id="275" name="CustomShape 6"/>
          <p:cNvSpPr/>
          <p:nvPr/>
        </p:nvSpPr>
        <p:spPr>
          <a:xfrm>
            <a:off x="3817440" y="2906640"/>
            <a:ext cx="571320" cy="571320"/>
          </a:xfrm>
          <a:prstGeom prst="ellipse">
            <a:avLst/>
          </a:prstGeom>
          <a:noFill/>
          <a:ln w="19080">
            <a:solidFill>
              <a:schemeClr val="bg1"/>
            </a:solidFill>
            <a:round/>
          </a:ln>
          <a:effectLst>
            <a:outerShdw blurRad="38100" dir="5400000" dist="23040" rotWithShape="0">
              <a:srgbClr val="000000">
                <a:alpha val="35000"/>
              </a:srgbClr>
            </a:outerShdw>
          </a:effectLst>
        </p:spPr>
        <p:style>
          <a:lnRef idx="0"/>
          <a:fillRef idx="0"/>
          <a:effectRef idx="0"/>
          <a:fontRef idx="minor"/>
        </p:style>
      </p:sp>
      <p:pic>
        <p:nvPicPr>
          <p:cNvPr id="276" name="Picture 3" descr=""/>
          <p:cNvPicPr/>
          <p:nvPr/>
        </p:nvPicPr>
        <p:blipFill>
          <a:blip r:embed="rId2"/>
          <a:stretch/>
        </p:blipFill>
        <p:spPr>
          <a:xfrm>
            <a:off x="7629120" y="1405800"/>
            <a:ext cx="3969360" cy="423036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7" name="cardiopack_fon-01.png" descr=""/>
          <p:cNvPicPr/>
          <p:nvPr/>
        </p:nvPicPr>
        <p:blipFill>
          <a:blip r:embed="rId1"/>
          <a:stretch/>
        </p:blipFill>
        <p:spPr>
          <a:xfrm flipH="1">
            <a:off x="-50040" y="-31680"/>
            <a:ext cx="13105080" cy="7378200"/>
          </a:xfrm>
          <a:prstGeom prst="rect">
            <a:avLst/>
          </a:prstGeom>
          <a:ln w="12600">
            <a:noFill/>
          </a:ln>
        </p:spPr>
      </p:pic>
      <p:sp>
        <p:nvSpPr>
          <p:cNvPr id="278" name="CustomShape 1"/>
          <p:cNvSpPr/>
          <p:nvPr/>
        </p:nvSpPr>
        <p:spPr>
          <a:xfrm>
            <a:off x="2569320" y="3760920"/>
            <a:ext cx="2156040" cy="474120"/>
          </a:xfrm>
          <a:prstGeom prst="rect">
            <a:avLst/>
          </a:prstGeom>
          <a:noFill/>
          <a:ln w="12600">
            <a:noFill/>
          </a:ln>
        </p:spPr>
        <p:style>
          <a:lnRef idx="0"/>
          <a:fillRef idx="0"/>
          <a:effectRef idx="0"/>
          <a:fontRef idx="minor"/>
        </p:style>
        <p:txBody>
          <a:bodyPr wrap="none" lIns="45720" rIns="45720" tIns="45000" bIns="45000"/>
          <a:p>
            <a:pPr>
              <a:lnSpc>
                <a:spcPct val="140000"/>
              </a:lnSpc>
            </a:pPr>
            <a:r>
              <a:rPr b="1" lang="ro-RO" sz="1800" spc="-1" strike="noStrike" cap="all">
                <a:solidFill>
                  <a:srgbClr val="ffffff"/>
                </a:solidFill>
                <a:latin typeface="Arial"/>
                <a:ea typeface="Arial"/>
              </a:rPr>
              <a:t>DIN TOATĂ INIMA, </a:t>
            </a:r>
            <a:endParaRPr b="0" lang="ro-RO" sz="1800" spc="-1" strike="noStrike">
              <a:latin typeface="Arial"/>
            </a:endParaRPr>
          </a:p>
        </p:txBody>
      </p:sp>
      <p:pic>
        <p:nvPicPr>
          <p:cNvPr id="279" name="cardiopack_heart-01-01.png" descr=""/>
          <p:cNvPicPr/>
          <p:nvPr/>
        </p:nvPicPr>
        <p:blipFill>
          <a:blip r:embed="rId2"/>
          <a:stretch/>
        </p:blipFill>
        <p:spPr>
          <a:xfrm>
            <a:off x="2612160" y="2313000"/>
            <a:ext cx="1103400" cy="1002240"/>
          </a:xfrm>
          <a:prstGeom prst="rect">
            <a:avLst/>
          </a:prstGeom>
          <a:ln w="12600">
            <a:noFill/>
          </a:ln>
        </p:spPr>
      </p:pic>
      <p:pic>
        <p:nvPicPr>
          <p:cNvPr id="280" name="logo new-01.png" descr=""/>
          <p:cNvPicPr/>
          <p:nvPr/>
        </p:nvPicPr>
        <p:blipFill>
          <a:blip r:embed="rId3"/>
          <a:stretch/>
        </p:blipFill>
        <p:spPr>
          <a:xfrm>
            <a:off x="2612160" y="4302720"/>
            <a:ext cx="3323160" cy="584280"/>
          </a:xfrm>
          <a:prstGeom prst="rect">
            <a:avLst/>
          </a:prstGeom>
          <a:ln w="1260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ustomShape 1"/>
          <p:cNvSpPr/>
          <p:nvPr/>
        </p:nvSpPr>
        <p:spPr>
          <a:xfrm>
            <a:off x="2545200" y="6310080"/>
            <a:ext cx="282240" cy="379080"/>
          </a:xfrm>
          <a:custGeom>
            <a:avLst/>
            <a:gdLst/>
            <a:ahLst/>
            <a:rect l="l" t="t" r="r" b="b"/>
            <a:pathLst>
              <a:path w="21600" h="21600">
                <a:moveTo>
                  <a:pt x="18926" y="19025"/>
                </a:moveTo>
                <a:lnTo>
                  <a:pt x="4385" y="19025"/>
                </a:lnTo>
                <a:lnTo>
                  <a:pt x="5763" y="20156"/>
                </a:lnTo>
                <a:lnTo>
                  <a:pt x="7405" y="20960"/>
                </a:lnTo>
                <a:lnTo>
                  <a:pt x="9313" y="21440"/>
                </a:lnTo>
                <a:lnTo>
                  <a:pt x="11491" y="21600"/>
                </a:lnTo>
                <a:lnTo>
                  <a:pt x="13509" y="21458"/>
                </a:lnTo>
                <a:lnTo>
                  <a:pt x="15368" y="21028"/>
                </a:lnTo>
                <a:lnTo>
                  <a:pt x="17074" y="20309"/>
                </a:lnTo>
                <a:lnTo>
                  <a:pt x="18636" y="19298"/>
                </a:lnTo>
                <a:lnTo>
                  <a:pt x="18926" y="19025"/>
                </a:lnTo>
                <a:close/>
                <a:moveTo>
                  <a:pt x="4385" y="0"/>
                </a:moveTo>
                <a:lnTo>
                  <a:pt x="0" y="0"/>
                </a:lnTo>
                <a:lnTo>
                  <a:pt x="0" y="21206"/>
                </a:lnTo>
                <a:lnTo>
                  <a:pt x="4385" y="21206"/>
                </a:lnTo>
                <a:lnTo>
                  <a:pt x="4385" y="19025"/>
                </a:lnTo>
                <a:lnTo>
                  <a:pt x="18926" y="19025"/>
                </a:lnTo>
                <a:lnTo>
                  <a:pt x="19505" y="18480"/>
                </a:lnTo>
                <a:lnTo>
                  <a:pt x="10800" y="18480"/>
                </a:lnTo>
                <a:lnTo>
                  <a:pt x="9484" y="18394"/>
                </a:lnTo>
                <a:lnTo>
                  <a:pt x="6212" y="17116"/>
                </a:lnTo>
                <a:lnTo>
                  <a:pt x="4499" y="14633"/>
                </a:lnTo>
                <a:lnTo>
                  <a:pt x="4385" y="13632"/>
                </a:lnTo>
                <a:lnTo>
                  <a:pt x="4499" y="12633"/>
                </a:lnTo>
                <a:lnTo>
                  <a:pt x="6212" y="10179"/>
                </a:lnTo>
                <a:lnTo>
                  <a:pt x="9484" y="8871"/>
                </a:lnTo>
                <a:lnTo>
                  <a:pt x="10800" y="8785"/>
                </a:lnTo>
                <a:lnTo>
                  <a:pt x="19508" y="8785"/>
                </a:lnTo>
                <a:lnTo>
                  <a:pt x="18893" y="8209"/>
                </a:lnTo>
                <a:lnTo>
                  <a:pt x="4385" y="8209"/>
                </a:lnTo>
                <a:lnTo>
                  <a:pt x="4385" y="0"/>
                </a:lnTo>
                <a:close/>
                <a:moveTo>
                  <a:pt x="19508" y="8785"/>
                </a:moveTo>
                <a:lnTo>
                  <a:pt x="10800" y="8785"/>
                </a:lnTo>
                <a:lnTo>
                  <a:pt x="12116" y="8871"/>
                </a:lnTo>
                <a:lnTo>
                  <a:pt x="13322" y="9130"/>
                </a:lnTo>
                <a:lnTo>
                  <a:pt x="16187" y="10906"/>
                </a:lnTo>
                <a:lnTo>
                  <a:pt x="17215" y="13632"/>
                </a:lnTo>
                <a:lnTo>
                  <a:pt x="17101" y="14633"/>
                </a:lnTo>
                <a:lnTo>
                  <a:pt x="15388" y="17116"/>
                </a:lnTo>
                <a:lnTo>
                  <a:pt x="12116" y="18394"/>
                </a:lnTo>
                <a:lnTo>
                  <a:pt x="10800" y="18480"/>
                </a:lnTo>
                <a:lnTo>
                  <a:pt x="19505" y="18480"/>
                </a:lnTo>
                <a:lnTo>
                  <a:pt x="19939" y="18071"/>
                </a:lnTo>
                <a:lnTo>
                  <a:pt x="20864" y="16715"/>
                </a:lnTo>
                <a:lnTo>
                  <a:pt x="21417" y="15233"/>
                </a:lnTo>
                <a:lnTo>
                  <a:pt x="21600" y="13632"/>
                </a:lnTo>
                <a:lnTo>
                  <a:pt x="21417" y="12019"/>
                </a:lnTo>
                <a:lnTo>
                  <a:pt x="20864" y="10539"/>
                </a:lnTo>
                <a:lnTo>
                  <a:pt x="19938" y="9189"/>
                </a:lnTo>
                <a:lnTo>
                  <a:pt x="19508" y="8785"/>
                </a:lnTo>
                <a:close/>
                <a:moveTo>
                  <a:pt x="11491" y="5665"/>
                </a:moveTo>
                <a:lnTo>
                  <a:pt x="9313" y="5824"/>
                </a:lnTo>
                <a:lnTo>
                  <a:pt x="7405" y="6301"/>
                </a:lnTo>
                <a:lnTo>
                  <a:pt x="5763" y="7096"/>
                </a:lnTo>
                <a:lnTo>
                  <a:pt x="4385" y="8209"/>
                </a:lnTo>
                <a:lnTo>
                  <a:pt x="18893" y="8209"/>
                </a:lnTo>
                <a:lnTo>
                  <a:pt x="15368" y="6237"/>
                </a:lnTo>
                <a:lnTo>
                  <a:pt x="11491" y="5665"/>
                </a:lnTo>
                <a:close/>
              </a:path>
            </a:pathLst>
          </a:custGeom>
          <a:solidFill>
            <a:srgbClr val="ffffff"/>
          </a:solidFill>
          <a:ln w="12600">
            <a:noFill/>
          </a:ln>
        </p:spPr>
        <p:style>
          <a:lnRef idx="0"/>
          <a:fillRef idx="0"/>
          <a:effectRef idx="0"/>
          <a:fontRef idx="minor"/>
        </p:style>
      </p:sp>
      <p:sp>
        <p:nvSpPr>
          <p:cNvPr id="128" name="Line 2"/>
          <p:cNvSpPr/>
          <p:nvPr/>
        </p:nvSpPr>
        <p:spPr>
          <a:xfrm>
            <a:off x="2173320" y="6309720"/>
            <a:ext cx="360" cy="372600"/>
          </a:xfrm>
          <a:prstGeom prst="line">
            <a:avLst/>
          </a:prstGeom>
          <a:ln w="57600">
            <a:solidFill>
              <a:srgbClr val="ffffff"/>
            </a:solidFill>
            <a:round/>
          </a:ln>
        </p:spPr>
        <p:style>
          <a:lnRef idx="0"/>
          <a:fillRef idx="0"/>
          <a:effectRef idx="0"/>
          <a:fontRef idx="minor"/>
        </p:style>
      </p:sp>
      <p:sp>
        <p:nvSpPr>
          <p:cNvPr id="129" name="CustomShape 3"/>
          <p:cNvSpPr/>
          <p:nvPr/>
        </p:nvSpPr>
        <p:spPr>
          <a:xfrm>
            <a:off x="2252520" y="6416640"/>
            <a:ext cx="241560" cy="272160"/>
          </a:xfrm>
          <a:custGeom>
            <a:avLst/>
            <a:gdLst/>
            <a:ahLst/>
            <a:rect l="l" t="t" r="r" b="b"/>
            <a:pathLst>
              <a:path w="21600" h="21600">
                <a:moveTo>
                  <a:pt x="5127" y="0"/>
                </a:moveTo>
                <a:lnTo>
                  <a:pt x="0" y="0"/>
                </a:lnTo>
                <a:lnTo>
                  <a:pt x="0" y="13020"/>
                </a:lnTo>
                <a:lnTo>
                  <a:pt x="651" y="16622"/>
                </a:lnTo>
                <a:lnTo>
                  <a:pt x="2543" y="19320"/>
                </a:lnTo>
                <a:lnTo>
                  <a:pt x="5581" y="21013"/>
                </a:lnTo>
                <a:lnTo>
                  <a:pt x="9674" y="21600"/>
                </a:lnTo>
                <a:lnTo>
                  <a:pt x="11689" y="21431"/>
                </a:lnTo>
                <a:lnTo>
                  <a:pt x="13504" y="20906"/>
                </a:lnTo>
                <a:lnTo>
                  <a:pt x="15104" y="19995"/>
                </a:lnTo>
                <a:lnTo>
                  <a:pt x="16473" y="18671"/>
                </a:lnTo>
                <a:lnTo>
                  <a:pt x="21600" y="18671"/>
                </a:lnTo>
                <a:lnTo>
                  <a:pt x="21600" y="17263"/>
                </a:lnTo>
                <a:lnTo>
                  <a:pt x="10800" y="17263"/>
                </a:lnTo>
                <a:lnTo>
                  <a:pt x="8400" y="16919"/>
                </a:lnTo>
                <a:lnTo>
                  <a:pt x="6618" y="15926"/>
                </a:lnTo>
                <a:lnTo>
                  <a:pt x="5509" y="14344"/>
                </a:lnTo>
                <a:lnTo>
                  <a:pt x="5127" y="12232"/>
                </a:lnTo>
                <a:lnTo>
                  <a:pt x="5127" y="0"/>
                </a:lnTo>
                <a:close/>
                <a:moveTo>
                  <a:pt x="21600" y="18671"/>
                </a:moveTo>
                <a:lnTo>
                  <a:pt x="16473" y="18671"/>
                </a:lnTo>
                <a:lnTo>
                  <a:pt x="16473" y="21052"/>
                </a:lnTo>
                <a:lnTo>
                  <a:pt x="21600" y="21052"/>
                </a:lnTo>
                <a:lnTo>
                  <a:pt x="21600" y="18671"/>
                </a:lnTo>
                <a:close/>
                <a:moveTo>
                  <a:pt x="21600" y="0"/>
                </a:moveTo>
                <a:lnTo>
                  <a:pt x="16473" y="0"/>
                </a:lnTo>
                <a:lnTo>
                  <a:pt x="16473" y="12167"/>
                </a:lnTo>
                <a:lnTo>
                  <a:pt x="16054" y="14198"/>
                </a:lnTo>
                <a:lnTo>
                  <a:pt x="14883" y="15813"/>
                </a:lnTo>
                <a:lnTo>
                  <a:pt x="13088" y="16879"/>
                </a:lnTo>
                <a:lnTo>
                  <a:pt x="10800" y="17263"/>
                </a:lnTo>
                <a:lnTo>
                  <a:pt x="21600" y="17263"/>
                </a:lnTo>
                <a:lnTo>
                  <a:pt x="21600" y="0"/>
                </a:lnTo>
                <a:close/>
              </a:path>
            </a:pathLst>
          </a:custGeom>
          <a:solidFill>
            <a:srgbClr val="ffffff"/>
          </a:solidFill>
          <a:ln w="12600">
            <a:noFill/>
          </a:ln>
        </p:spPr>
        <p:style>
          <a:lnRef idx="0"/>
          <a:fillRef idx="0"/>
          <a:effectRef idx="0"/>
          <a:fontRef idx="minor"/>
        </p:style>
      </p:sp>
      <p:sp>
        <p:nvSpPr>
          <p:cNvPr id="130" name="CustomShape 4"/>
          <p:cNvSpPr/>
          <p:nvPr/>
        </p:nvSpPr>
        <p:spPr>
          <a:xfrm>
            <a:off x="1848240" y="6409800"/>
            <a:ext cx="259200" cy="279360"/>
          </a:xfrm>
          <a:custGeom>
            <a:avLst/>
            <a:gdLst/>
            <a:ahLst/>
            <a:rect l="l" t="t" r="r" b="b"/>
            <a:pathLst>
              <a:path w="21600" h="21600">
                <a:moveTo>
                  <a:pt x="11673" y="0"/>
                </a:moveTo>
                <a:lnTo>
                  <a:pt x="7174" y="775"/>
                </a:lnTo>
                <a:lnTo>
                  <a:pt x="3406" y="3121"/>
                </a:lnTo>
                <a:lnTo>
                  <a:pt x="857" y="6606"/>
                </a:lnTo>
                <a:lnTo>
                  <a:pt x="0" y="10800"/>
                </a:lnTo>
                <a:lnTo>
                  <a:pt x="215" y="12987"/>
                </a:lnTo>
                <a:lnTo>
                  <a:pt x="1922" y="16822"/>
                </a:lnTo>
                <a:lnTo>
                  <a:pt x="5195" y="19850"/>
                </a:lnTo>
                <a:lnTo>
                  <a:pt x="9336" y="21407"/>
                </a:lnTo>
                <a:lnTo>
                  <a:pt x="11673" y="21600"/>
                </a:lnTo>
                <a:lnTo>
                  <a:pt x="13960" y="21407"/>
                </a:lnTo>
                <a:lnTo>
                  <a:pt x="17971" y="19850"/>
                </a:lnTo>
                <a:lnTo>
                  <a:pt x="20726" y="17370"/>
                </a:lnTo>
                <a:lnTo>
                  <a:pt x="11673" y="17370"/>
                </a:lnTo>
                <a:lnTo>
                  <a:pt x="8914" y="16864"/>
                </a:lnTo>
                <a:lnTo>
                  <a:pt x="6730" y="15475"/>
                </a:lnTo>
                <a:lnTo>
                  <a:pt x="5293" y="13390"/>
                </a:lnTo>
                <a:lnTo>
                  <a:pt x="4775" y="10800"/>
                </a:lnTo>
                <a:lnTo>
                  <a:pt x="5293" y="8209"/>
                </a:lnTo>
                <a:lnTo>
                  <a:pt x="6730" y="6125"/>
                </a:lnTo>
                <a:lnTo>
                  <a:pt x="8915" y="4735"/>
                </a:lnTo>
                <a:lnTo>
                  <a:pt x="11673" y="4229"/>
                </a:lnTo>
                <a:lnTo>
                  <a:pt x="20726" y="4229"/>
                </a:lnTo>
                <a:lnTo>
                  <a:pt x="20251" y="3679"/>
                </a:lnTo>
                <a:lnTo>
                  <a:pt x="19703" y="3121"/>
                </a:lnTo>
                <a:lnTo>
                  <a:pt x="17971" y="1750"/>
                </a:lnTo>
                <a:lnTo>
                  <a:pt x="16058" y="775"/>
                </a:lnTo>
                <a:lnTo>
                  <a:pt x="13960" y="193"/>
                </a:lnTo>
                <a:lnTo>
                  <a:pt x="11673" y="0"/>
                </a:lnTo>
                <a:close/>
                <a:moveTo>
                  <a:pt x="17712" y="14038"/>
                </a:moveTo>
                <a:lnTo>
                  <a:pt x="15505" y="16306"/>
                </a:lnTo>
                <a:lnTo>
                  <a:pt x="11673" y="17370"/>
                </a:lnTo>
                <a:lnTo>
                  <a:pt x="20726" y="17370"/>
                </a:lnTo>
                <a:lnTo>
                  <a:pt x="20750" y="17342"/>
                </a:lnTo>
                <a:lnTo>
                  <a:pt x="21199" y="16743"/>
                </a:lnTo>
                <a:lnTo>
                  <a:pt x="21600" y="16123"/>
                </a:lnTo>
                <a:lnTo>
                  <a:pt x="17712" y="14038"/>
                </a:lnTo>
                <a:close/>
                <a:moveTo>
                  <a:pt x="20726" y="4229"/>
                </a:moveTo>
                <a:lnTo>
                  <a:pt x="11673" y="4229"/>
                </a:lnTo>
                <a:lnTo>
                  <a:pt x="13064" y="4347"/>
                </a:lnTo>
                <a:lnTo>
                  <a:pt x="14341" y="4701"/>
                </a:lnTo>
                <a:lnTo>
                  <a:pt x="17022" y="6573"/>
                </a:lnTo>
                <a:lnTo>
                  <a:pt x="17712" y="7562"/>
                </a:lnTo>
                <a:lnTo>
                  <a:pt x="21600" y="5477"/>
                </a:lnTo>
                <a:lnTo>
                  <a:pt x="21199" y="4856"/>
                </a:lnTo>
                <a:lnTo>
                  <a:pt x="20750" y="4257"/>
                </a:lnTo>
                <a:lnTo>
                  <a:pt x="20726" y="4229"/>
                </a:lnTo>
                <a:close/>
              </a:path>
            </a:pathLst>
          </a:custGeom>
          <a:solidFill>
            <a:srgbClr val="ffffff"/>
          </a:solidFill>
          <a:ln w="12600">
            <a:noFill/>
          </a:ln>
        </p:spPr>
        <p:style>
          <a:lnRef idx="0"/>
          <a:fillRef idx="0"/>
          <a:effectRef idx="0"/>
          <a:fontRef idx="minor"/>
        </p:style>
      </p:sp>
      <p:sp>
        <p:nvSpPr>
          <p:cNvPr id="131" name="Line 5"/>
          <p:cNvSpPr/>
          <p:nvPr/>
        </p:nvSpPr>
        <p:spPr>
          <a:xfrm>
            <a:off x="1779840" y="6309720"/>
            <a:ext cx="0" cy="372600"/>
          </a:xfrm>
          <a:prstGeom prst="line">
            <a:avLst/>
          </a:prstGeom>
          <a:ln w="57600">
            <a:solidFill>
              <a:srgbClr val="ffffff"/>
            </a:solidFill>
            <a:round/>
          </a:ln>
        </p:spPr>
        <p:style>
          <a:lnRef idx="0"/>
          <a:fillRef idx="0"/>
          <a:effectRef idx="0"/>
          <a:fontRef idx="minor"/>
        </p:style>
      </p:sp>
      <p:sp>
        <p:nvSpPr>
          <p:cNvPr id="132" name="CustomShape 6"/>
          <p:cNvSpPr/>
          <p:nvPr/>
        </p:nvSpPr>
        <p:spPr>
          <a:xfrm>
            <a:off x="1417320" y="6409800"/>
            <a:ext cx="282240" cy="279360"/>
          </a:xfrm>
          <a:custGeom>
            <a:avLst/>
            <a:gdLst/>
            <a:ahLst/>
            <a:rect l="l" t="t" r="r" b="b"/>
            <a:pathLst>
              <a:path w="21600" h="21600">
                <a:moveTo>
                  <a:pt x="10109" y="0"/>
                </a:moveTo>
                <a:lnTo>
                  <a:pt x="6232" y="775"/>
                </a:lnTo>
                <a:lnTo>
                  <a:pt x="2965" y="3122"/>
                </a:lnTo>
                <a:lnTo>
                  <a:pt x="736" y="6606"/>
                </a:lnTo>
                <a:lnTo>
                  <a:pt x="0" y="10800"/>
                </a:lnTo>
                <a:lnTo>
                  <a:pt x="183" y="12970"/>
                </a:lnTo>
                <a:lnTo>
                  <a:pt x="1662" y="16817"/>
                </a:lnTo>
                <a:lnTo>
                  <a:pt x="4526" y="19850"/>
                </a:lnTo>
                <a:lnTo>
                  <a:pt x="8091" y="21407"/>
                </a:lnTo>
                <a:lnTo>
                  <a:pt x="10109" y="21600"/>
                </a:lnTo>
                <a:lnTo>
                  <a:pt x="12288" y="21384"/>
                </a:lnTo>
                <a:lnTo>
                  <a:pt x="14195" y="20733"/>
                </a:lnTo>
                <a:lnTo>
                  <a:pt x="15837" y="19642"/>
                </a:lnTo>
                <a:lnTo>
                  <a:pt x="17215" y="18109"/>
                </a:lnTo>
                <a:lnTo>
                  <a:pt x="21600" y="18109"/>
                </a:lnTo>
                <a:lnTo>
                  <a:pt x="21600" y="17371"/>
                </a:lnTo>
                <a:lnTo>
                  <a:pt x="10800" y="17371"/>
                </a:lnTo>
                <a:lnTo>
                  <a:pt x="9484" y="17255"/>
                </a:lnTo>
                <a:lnTo>
                  <a:pt x="6212" y="15523"/>
                </a:lnTo>
                <a:lnTo>
                  <a:pt x="4499" y="12156"/>
                </a:lnTo>
                <a:lnTo>
                  <a:pt x="4385" y="10800"/>
                </a:lnTo>
                <a:lnTo>
                  <a:pt x="4499" y="9445"/>
                </a:lnTo>
                <a:lnTo>
                  <a:pt x="6212" y="6119"/>
                </a:lnTo>
                <a:lnTo>
                  <a:pt x="9484" y="4347"/>
                </a:lnTo>
                <a:lnTo>
                  <a:pt x="10800" y="4230"/>
                </a:lnTo>
                <a:lnTo>
                  <a:pt x="21600" y="4230"/>
                </a:lnTo>
                <a:lnTo>
                  <a:pt x="21600" y="3450"/>
                </a:lnTo>
                <a:lnTo>
                  <a:pt x="17215" y="3450"/>
                </a:lnTo>
                <a:lnTo>
                  <a:pt x="15837" y="1941"/>
                </a:lnTo>
                <a:lnTo>
                  <a:pt x="14195" y="863"/>
                </a:lnTo>
                <a:lnTo>
                  <a:pt x="12288" y="216"/>
                </a:lnTo>
                <a:lnTo>
                  <a:pt x="10109" y="0"/>
                </a:lnTo>
                <a:close/>
                <a:moveTo>
                  <a:pt x="21600" y="18109"/>
                </a:moveTo>
                <a:lnTo>
                  <a:pt x="17215" y="18109"/>
                </a:lnTo>
                <a:lnTo>
                  <a:pt x="17215" y="21066"/>
                </a:lnTo>
                <a:lnTo>
                  <a:pt x="21600" y="21066"/>
                </a:lnTo>
                <a:lnTo>
                  <a:pt x="21600" y="18109"/>
                </a:lnTo>
                <a:close/>
                <a:moveTo>
                  <a:pt x="21600" y="4230"/>
                </a:moveTo>
                <a:lnTo>
                  <a:pt x="10800" y="4230"/>
                </a:lnTo>
                <a:lnTo>
                  <a:pt x="12116" y="4347"/>
                </a:lnTo>
                <a:lnTo>
                  <a:pt x="13322" y="4698"/>
                </a:lnTo>
                <a:lnTo>
                  <a:pt x="16187" y="7104"/>
                </a:lnTo>
                <a:lnTo>
                  <a:pt x="17215" y="10800"/>
                </a:lnTo>
                <a:lnTo>
                  <a:pt x="17101" y="12156"/>
                </a:lnTo>
                <a:lnTo>
                  <a:pt x="15388" y="15523"/>
                </a:lnTo>
                <a:lnTo>
                  <a:pt x="12116" y="17255"/>
                </a:lnTo>
                <a:lnTo>
                  <a:pt x="10800" y="17371"/>
                </a:lnTo>
                <a:lnTo>
                  <a:pt x="21600" y="17371"/>
                </a:lnTo>
                <a:lnTo>
                  <a:pt x="21600" y="4230"/>
                </a:lnTo>
                <a:close/>
                <a:moveTo>
                  <a:pt x="21600" y="534"/>
                </a:moveTo>
                <a:lnTo>
                  <a:pt x="17215" y="534"/>
                </a:lnTo>
                <a:lnTo>
                  <a:pt x="17215" y="3450"/>
                </a:lnTo>
                <a:lnTo>
                  <a:pt x="21600" y="3450"/>
                </a:lnTo>
                <a:lnTo>
                  <a:pt x="21600" y="534"/>
                </a:lnTo>
                <a:close/>
              </a:path>
            </a:pathLst>
          </a:custGeom>
          <a:solidFill>
            <a:srgbClr val="ffffff"/>
          </a:solidFill>
          <a:ln w="12600">
            <a:noFill/>
          </a:ln>
        </p:spPr>
        <p:style>
          <a:lnRef idx="0"/>
          <a:fillRef idx="0"/>
          <a:effectRef idx="0"/>
          <a:fontRef idx="minor"/>
        </p:style>
      </p:sp>
      <p:sp>
        <p:nvSpPr>
          <p:cNvPr id="133" name="CustomShape 7"/>
          <p:cNvSpPr/>
          <p:nvPr/>
        </p:nvSpPr>
        <p:spPr>
          <a:xfrm>
            <a:off x="944640" y="6409800"/>
            <a:ext cx="280440" cy="279360"/>
          </a:xfrm>
          <a:custGeom>
            <a:avLst/>
            <a:gdLst/>
            <a:ahLst/>
            <a:rect l="l" t="t" r="r" b="b"/>
            <a:pathLst>
              <a:path w="21600" h="21600">
                <a:moveTo>
                  <a:pt x="10800" y="0"/>
                </a:moveTo>
                <a:lnTo>
                  <a:pt x="6638" y="775"/>
                </a:lnTo>
                <a:lnTo>
                  <a:pt x="3150" y="3121"/>
                </a:lnTo>
                <a:lnTo>
                  <a:pt x="793" y="6606"/>
                </a:lnTo>
                <a:lnTo>
                  <a:pt x="0" y="10799"/>
                </a:lnTo>
                <a:lnTo>
                  <a:pt x="199" y="12987"/>
                </a:lnTo>
                <a:lnTo>
                  <a:pt x="1778" y="16823"/>
                </a:lnTo>
                <a:lnTo>
                  <a:pt x="4806" y="19850"/>
                </a:lnTo>
                <a:lnTo>
                  <a:pt x="8639" y="21407"/>
                </a:lnTo>
                <a:lnTo>
                  <a:pt x="10800" y="21600"/>
                </a:lnTo>
                <a:lnTo>
                  <a:pt x="12962" y="21407"/>
                </a:lnTo>
                <a:lnTo>
                  <a:pt x="14963" y="20825"/>
                </a:lnTo>
                <a:lnTo>
                  <a:pt x="16794" y="19850"/>
                </a:lnTo>
                <a:lnTo>
                  <a:pt x="18450" y="18479"/>
                </a:lnTo>
                <a:lnTo>
                  <a:pt x="19369" y="17370"/>
                </a:lnTo>
                <a:lnTo>
                  <a:pt x="10800" y="17370"/>
                </a:lnTo>
                <a:lnTo>
                  <a:pt x="8248" y="16865"/>
                </a:lnTo>
                <a:lnTo>
                  <a:pt x="6227" y="15476"/>
                </a:lnTo>
                <a:lnTo>
                  <a:pt x="4897" y="13391"/>
                </a:lnTo>
                <a:lnTo>
                  <a:pt x="4418" y="10799"/>
                </a:lnTo>
                <a:lnTo>
                  <a:pt x="4897" y="8209"/>
                </a:lnTo>
                <a:lnTo>
                  <a:pt x="6227" y="6124"/>
                </a:lnTo>
                <a:lnTo>
                  <a:pt x="8249" y="4735"/>
                </a:lnTo>
                <a:lnTo>
                  <a:pt x="10800" y="4230"/>
                </a:lnTo>
                <a:lnTo>
                  <a:pt x="19369" y="4230"/>
                </a:lnTo>
                <a:lnTo>
                  <a:pt x="18450" y="3121"/>
                </a:lnTo>
                <a:lnTo>
                  <a:pt x="16794" y="1750"/>
                </a:lnTo>
                <a:lnTo>
                  <a:pt x="14963" y="775"/>
                </a:lnTo>
                <a:lnTo>
                  <a:pt x="12962" y="193"/>
                </a:lnTo>
                <a:lnTo>
                  <a:pt x="10800" y="0"/>
                </a:lnTo>
                <a:close/>
                <a:moveTo>
                  <a:pt x="19369" y="4230"/>
                </a:moveTo>
                <a:lnTo>
                  <a:pt x="10800" y="4230"/>
                </a:lnTo>
                <a:lnTo>
                  <a:pt x="13352" y="4735"/>
                </a:lnTo>
                <a:lnTo>
                  <a:pt x="15374" y="6124"/>
                </a:lnTo>
                <a:lnTo>
                  <a:pt x="16704" y="8209"/>
                </a:lnTo>
                <a:lnTo>
                  <a:pt x="17183" y="10799"/>
                </a:lnTo>
                <a:lnTo>
                  <a:pt x="16704" y="13391"/>
                </a:lnTo>
                <a:lnTo>
                  <a:pt x="15374" y="15476"/>
                </a:lnTo>
                <a:lnTo>
                  <a:pt x="13352" y="16865"/>
                </a:lnTo>
                <a:lnTo>
                  <a:pt x="10800" y="17370"/>
                </a:lnTo>
                <a:lnTo>
                  <a:pt x="19369" y="17370"/>
                </a:lnTo>
                <a:lnTo>
                  <a:pt x="19822" y="16823"/>
                </a:lnTo>
                <a:lnTo>
                  <a:pt x="20808" y="14994"/>
                </a:lnTo>
                <a:lnTo>
                  <a:pt x="21401" y="12987"/>
                </a:lnTo>
                <a:lnTo>
                  <a:pt x="21600" y="10799"/>
                </a:lnTo>
                <a:lnTo>
                  <a:pt x="21401" y="8613"/>
                </a:lnTo>
                <a:lnTo>
                  <a:pt x="20808" y="6606"/>
                </a:lnTo>
                <a:lnTo>
                  <a:pt x="19822" y="4777"/>
                </a:lnTo>
                <a:lnTo>
                  <a:pt x="19369" y="4230"/>
                </a:lnTo>
                <a:close/>
              </a:path>
            </a:pathLst>
          </a:custGeom>
          <a:solidFill>
            <a:srgbClr val="ffffff"/>
          </a:solidFill>
          <a:ln w="12600">
            <a:noFill/>
          </a:ln>
        </p:spPr>
        <p:style>
          <a:lnRef idx="0"/>
          <a:fillRef idx="0"/>
          <a:effectRef idx="0"/>
          <a:fontRef idx="minor"/>
        </p:style>
      </p:sp>
      <p:sp>
        <p:nvSpPr>
          <p:cNvPr id="134" name="CustomShape 8"/>
          <p:cNvSpPr/>
          <p:nvPr/>
        </p:nvSpPr>
        <p:spPr>
          <a:xfrm>
            <a:off x="1265760" y="6410520"/>
            <a:ext cx="135720" cy="271440"/>
          </a:xfrm>
          <a:custGeom>
            <a:avLst/>
            <a:gdLst/>
            <a:ahLst/>
            <a:rect l="l" t="t" r="r" b="b"/>
            <a:pathLst>
              <a:path w="21600" h="21600">
                <a:moveTo>
                  <a:pt x="9096" y="498"/>
                </a:moveTo>
                <a:lnTo>
                  <a:pt x="0" y="498"/>
                </a:lnTo>
                <a:lnTo>
                  <a:pt x="0" y="21600"/>
                </a:lnTo>
                <a:lnTo>
                  <a:pt x="9096" y="21600"/>
                </a:lnTo>
                <a:lnTo>
                  <a:pt x="9096" y="10784"/>
                </a:lnTo>
                <a:lnTo>
                  <a:pt x="9758" y="8276"/>
                </a:lnTo>
                <a:lnTo>
                  <a:pt x="11903" y="6296"/>
                </a:lnTo>
                <a:lnTo>
                  <a:pt x="15771" y="5004"/>
                </a:lnTo>
                <a:lnTo>
                  <a:pt x="21600" y="4558"/>
                </a:lnTo>
                <a:lnTo>
                  <a:pt x="21600" y="3494"/>
                </a:lnTo>
                <a:lnTo>
                  <a:pt x="9096" y="3494"/>
                </a:lnTo>
                <a:lnTo>
                  <a:pt x="9096" y="498"/>
                </a:lnTo>
                <a:close/>
                <a:moveTo>
                  <a:pt x="21600" y="0"/>
                </a:moveTo>
                <a:lnTo>
                  <a:pt x="17831" y="359"/>
                </a:lnTo>
                <a:lnTo>
                  <a:pt x="14494" y="1060"/>
                </a:lnTo>
                <a:lnTo>
                  <a:pt x="11584" y="2106"/>
                </a:lnTo>
                <a:lnTo>
                  <a:pt x="9096" y="3494"/>
                </a:lnTo>
                <a:lnTo>
                  <a:pt x="21600" y="3494"/>
                </a:lnTo>
                <a:lnTo>
                  <a:pt x="21600" y="0"/>
                </a:lnTo>
                <a:close/>
              </a:path>
            </a:pathLst>
          </a:custGeom>
          <a:solidFill>
            <a:srgbClr val="ffffff"/>
          </a:solidFill>
          <a:ln w="12600">
            <a:noFill/>
          </a:ln>
        </p:spPr>
        <p:style>
          <a:lnRef idx="0"/>
          <a:fillRef idx="0"/>
          <a:effectRef idx="0"/>
          <a:fontRef idx="minor"/>
        </p:style>
      </p:sp>
      <p:sp>
        <p:nvSpPr>
          <p:cNvPr id="135" name="CustomShape 9"/>
          <p:cNvSpPr/>
          <p:nvPr/>
        </p:nvSpPr>
        <p:spPr>
          <a:xfrm>
            <a:off x="659160" y="6409800"/>
            <a:ext cx="259200" cy="279360"/>
          </a:xfrm>
          <a:custGeom>
            <a:avLst/>
            <a:gdLst/>
            <a:ahLst/>
            <a:rect l="l" t="t" r="r" b="b"/>
            <a:pathLst>
              <a:path w="21600" h="21600">
                <a:moveTo>
                  <a:pt x="11673" y="0"/>
                </a:moveTo>
                <a:lnTo>
                  <a:pt x="7174" y="775"/>
                </a:lnTo>
                <a:lnTo>
                  <a:pt x="3406" y="3121"/>
                </a:lnTo>
                <a:lnTo>
                  <a:pt x="857" y="6606"/>
                </a:lnTo>
                <a:lnTo>
                  <a:pt x="0" y="10800"/>
                </a:lnTo>
                <a:lnTo>
                  <a:pt x="215" y="12987"/>
                </a:lnTo>
                <a:lnTo>
                  <a:pt x="1922" y="16822"/>
                </a:lnTo>
                <a:lnTo>
                  <a:pt x="5195" y="19850"/>
                </a:lnTo>
                <a:lnTo>
                  <a:pt x="9337" y="21407"/>
                </a:lnTo>
                <a:lnTo>
                  <a:pt x="11673" y="21600"/>
                </a:lnTo>
                <a:lnTo>
                  <a:pt x="13960" y="21407"/>
                </a:lnTo>
                <a:lnTo>
                  <a:pt x="17971" y="19850"/>
                </a:lnTo>
                <a:lnTo>
                  <a:pt x="20726" y="17370"/>
                </a:lnTo>
                <a:lnTo>
                  <a:pt x="11673" y="17370"/>
                </a:lnTo>
                <a:lnTo>
                  <a:pt x="8914" y="16864"/>
                </a:lnTo>
                <a:lnTo>
                  <a:pt x="6730" y="15475"/>
                </a:lnTo>
                <a:lnTo>
                  <a:pt x="5293" y="13390"/>
                </a:lnTo>
                <a:lnTo>
                  <a:pt x="4775" y="10800"/>
                </a:lnTo>
                <a:lnTo>
                  <a:pt x="5293" y="8209"/>
                </a:lnTo>
                <a:lnTo>
                  <a:pt x="6730" y="6125"/>
                </a:lnTo>
                <a:lnTo>
                  <a:pt x="8915" y="4735"/>
                </a:lnTo>
                <a:lnTo>
                  <a:pt x="11673" y="4229"/>
                </a:lnTo>
                <a:lnTo>
                  <a:pt x="20726" y="4229"/>
                </a:lnTo>
                <a:lnTo>
                  <a:pt x="20251" y="3679"/>
                </a:lnTo>
                <a:lnTo>
                  <a:pt x="19703" y="3121"/>
                </a:lnTo>
                <a:lnTo>
                  <a:pt x="17971" y="1750"/>
                </a:lnTo>
                <a:lnTo>
                  <a:pt x="16058" y="775"/>
                </a:lnTo>
                <a:lnTo>
                  <a:pt x="13960" y="193"/>
                </a:lnTo>
                <a:lnTo>
                  <a:pt x="11673" y="0"/>
                </a:lnTo>
                <a:close/>
                <a:moveTo>
                  <a:pt x="17712" y="14038"/>
                </a:moveTo>
                <a:lnTo>
                  <a:pt x="15505" y="16306"/>
                </a:lnTo>
                <a:lnTo>
                  <a:pt x="11673" y="17370"/>
                </a:lnTo>
                <a:lnTo>
                  <a:pt x="20726" y="17370"/>
                </a:lnTo>
                <a:lnTo>
                  <a:pt x="20750" y="17342"/>
                </a:lnTo>
                <a:lnTo>
                  <a:pt x="21199" y="16743"/>
                </a:lnTo>
                <a:lnTo>
                  <a:pt x="21600" y="16123"/>
                </a:lnTo>
                <a:lnTo>
                  <a:pt x="17712" y="14038"/>
                </a:lnTo>
                <a:close/>
                <a:moveTo>
                  <a:pt x="20726" y="4229"/>
                </a:moveTo>
                <a:lnTo>
                  <a:pt x="11673" y="4229"/>
                </a:lnTo>
                <a:lnTo>
                  <a:pt x="13064" y="4347"/>
                </a:lnTo>
                <a:lnTo>
                  <a:pt x="14341" y="4701"/>
                </a:lnTo>
                <a:lnTo>
                  <a:pt x="17022" y="6573"/>
                </a:lnTo>
                <a:lnTo>
                  <a:pt x="17712" y="7562"/>
                </a:lnTo>
                <a:lnTo>
                  <a:pt x="21600" y="5477"/>
                </a:lnTo>
                <a:lnTo>
                  <a:pt x="21199" y="4856"/>
                </a:lnTo>
                <a:lnTo>
                  <a:pt x="20750" y="4257"/>
                </a:lnTo>
                <a:lnTo>
                  <a:pt x="20726" y="4229"/>
                </a:lnTo>
                <a:close/>
              </a:path>
            </a:pathLst>
          </a:custGeom>
          <a:solidFill>
            <a:srgbClr val="ffffff"/>
          </a:solidFill>
          <a:ln w="12600">
            <a:noFill/>
          </a:ln>
        </p:spPr>
        <p:style>
          <a:lnRef idx="0"/>
          <a:fillRef idx="0"/>
          <a:effectRef idx="0"/>
          <a:fontRef idx="minor"/>
        </p:style>
      </p:sp>
      <p:sp>
        <p:nvSpPr>
          <p:cNvPr id="136" name="CustomShape 10"/>
          <p:cNvSpPr/>
          <p:nvPr/>
        </p:nvSpPr>
        <p:spPr>
          <a:xfrm>
            <a:off x="591480" y="846720"/>
            <a:ext cx="6987240" cy="639000"/>
          </a:xfrm>
          <a:prstGeom prst="rect">
            <a:avLst/>
          </a:prstGeom>
          <a:noFill/>
          <a:ln w="12600">
            <a:noFill/>
          </a:ln>
        </p:spPr>
        <p:style>
          <a:lnRef idx="0"/>
          <a:fillRef idx="0"/>
          <a:effectRef idx="0"/>
          <a:fontRef idx="minor"/>
        </p:style>
        <p:txBody>
          <a:bodyPr wrap="none" lIns="45720" rIns="45720" tIns="45000" bIns="45000"/>
          <a:p>
            <a:pPr>
              <a:lnSpc>
                <a:spcPct val="100000"/>
              </a:lnSpc>
            </a:pPr>
            <a:r>
              <a:rPr b="1" lang="ro-RO" sz="3600" spc="-1" strike="noStrike" cap="all">
                <a:solidFill>
                  <a:srgbClr val="fc533d"/>
                </a:solidFill>
                <a:latin typeface="Arial"/>
                <a:ea typeface="Arial"/>
              </a:rPr>
              <a:t>SISTEMUL CARDIO-VASCULAR</a:t>
            </a:r>
            <a:endParaRPr b="0" lang="ro-RO" sz="3600" spc="-1" strike="noStrike">
              <a:latin typeface="Arial"/>
            </a:endParaRPr>
          </a:p>
        </p:txBody>
      </p:sp>
      <p:pic>
        <p:nvPicPr>
          <p:cNvPr id="137" name="shutterstock_268297775.jpg" descr=""/>
          <p:cNvPicPr/>
          <p:nvPr/>
        </p:nvPicPr>
        <p:blipFill>
          <a:blip r:embed="rId1"/>
          <a:srcRect l="67476" t="14155" r="4517" b="0"/>
          <a:stretch/>
        </p:blipFill>
        <p:spPr>
          <a:xfrm>
            <a:off x="9653760" y="-20160"/>
            <a:ext cx="2537640" cy="7335000"/>
          </a:xfrm>
          <a:prstGeom prst="rect">
            <a:avLst/>
          </a:prstGeom>
          <a:ln w="12600">
            <a:noFill/>
          </a:ln>
        </p:spPr>
      </p:pic>
      <p:sp>
        <p:nvSpPr>
          <p:cNvPr id="138" name="CustomShape 11"/>
          <p:cNvSpPr/>
          <p:nvPr/>
        </p:nvSpPr>
        <p:spPr>
          <a:xfrm>
            <a:off x="533160" y="2538360"/>
            <a:ext cx="7275960" cy="913320"/>
          </a:xfrm>
          <a:prstGeom prst="rect">
            <a:avLst/>
          </a:prstGeom>
          <a:noFill/>
          <a:ln w="12600">
            <a:noFill/>
          </a:ln>
        </p:spPr>
        <p:style>
          <a:lnRef idx="0"/>
          <a:fillRef idx="0"/>
          <a:effectRef idx="0"/>
          <a:fontRef idx="minor"/>
        </p:style>
        <p:txBody>
          <a:bodyPr lIns="45720" rIns="45720" tIns="45000" bIns="45000"/>
          <a:p>
            <a:pPr>
              <a:lnSpc>
                <a:spcPct val="100000"/>
              </a:lnSpc>
            </a:pPr>
            <a:r>
              <a:rPr b="0" lang="ro-RO" sz="1800" spc="-1" strike="noStrike" cap="all">
                <a:solidFill>
                  <a:srgbClr val="535353"/>
                </a:solidFill>
                <a:latin typeface="Arial"/>
                <a:ea typeface="Arial"/>
              </a:rPr>
              <a:t>SISTEMUL CARDIO-VASCULAR INCLUDE INIMA ȘI </a:t>
            </a:r>
            <a:endParaRPr b="0" lang="ro-RO" sz="1800" spc="-1" strike="noStrike">
              <a:latin typeface="Arial"/>
            </a:endParaRPr>
          </a:p>
          <a:p>
            <a:pPr>
              <a:lnSpc>
                <a:spcPct val="100000"/>
              </a:lnSpc>
            </a:pPr>
            <a:r>
              <a:rPr b="0" lang="ro-RO" sz="1800" spc="-1" strike="noStrike" cap="all">
                <a:solidFill>
                  <a:srgbClr val="535353"/>
                </a:solidFill>
                <a:latin typeface="Arial"/>
                <a:ea typeface="Arial"/>
              </a:rPr>
              <a:t>TOATE VASELE DE SÂNGE, și permite circularea sângelui CĂTRE ORGANELE ȘI ȚESUTURILE CORPULUI.</a:t>
            </a:r>
            <a:endParaRPr b="0" lang="ro-RO" sz="1800" spc="-1" strike="noStrike">
              <a:latin typeface="Arial"/>
            </a:endParaRPr>
          </a:p>
        </p:txBody>
      </p:sp>
      <p:sp>
        <p:nvSpPr>
          <p:cNvPr id="139" name="CustomShape 12"/>
          <p:cNvSpPr/>
          <p:nvPr/>
        </p:nvSpPr>
        <p:spPr>
          <a:xfrm>
            <a:off x="8137800" y="2363040"/>
            <a:ext cx="740160" cy="364680"/>
          </a:xfrm>
          <a:prstGeom prst="rect">
            <a:avLst/>
          </a:prstGeom>
          <a:noFill/>
          <a:ln w="12600">
            <a:noFill/>
          </a:ln>
        </p:spPr>
        <p:style>
          <a:lnRef idx="0"/>
          <a:fillRef idx="0"/>
          <a:effectRef idx="0"/>
          <a:fontRef idx="minor"/>
        </p:style>
        <p:txBody>
          <a:bodyPr wrap="none" lIns="45720" rIns="45720" tIns="45000" bIns="45000"/>
          <a:p>
            <a:pPr>
              <a:lnSpc>
                <a:spcPct val="100000"/>
              </a:lnSpc>
            </a:pPr>
            <a:r>
              <a:rPr b="1" lang="ro-RO" sz="1800" spc="-1" strike="noStrike" cap="all">
                <a:solidFill>
                  <a:srgbClr val="535353"/>
                </a:solidFill>
                <a:latin typeface="Arial"/>
                <a:ea typeface="Arial"/>
              </a:rPr>
              <a:t>INIMĂ</a:t>
            </a:r>
            <a:endParaRPr b="0" lang="ro-RO" sz="1800" spc="-1" strike="noStrike">
              <a:latin typeface="Arial"/>
            </a:endParaRPr>
          </a:p>
        </p:txBody>
      </p:sp>
      <p:sp>
        <p:nvSpPr>
          <p:cNvPr id="140" name="CustomShape 13"/>
          <p:cNvSpPr/>
          <p:nvPr/>
        </p:nvSpPr>
        <p:spPr>
          <a:xfrm>
            <a:off x="8074080" y="2938320"/>
            <a:ext cx="1954800" cy="364680"/>
          </a:xfrm>
          <a:prstGeom prst="rect">
            <a:avLst/>
          </a:prstGeom>
          <a:noFill/>
          <a:ln w="12600">
            <a:noFill/>
          </a:ln>
        </p:spPr>
        <p:style>
          <a:lnRef idx="0"/>
          <a:fillRef idx="0"/>
          <a:effectRef idx="0"/>
          <a:fontRef idx="minor"/>
        </p:style>
        <p:txBody>
          <a:bodyPr wrap="none" lIns="45720" rIns="45720" tIns="45000" bIns="45000"/>
          <a:p>
            <a:pPr>
              <a:lnSpc>
                <a:spcPct val="100000"/>
              </a:lnSpc>
            </a:pPr>
            <a:r>
              <a:rPr b="1" lang="ro-RO" sz="1800" spc="-1" strike="noStrike" cap="all">
                <a:solidFill>
                  <a:srgbClr val="535353"/>
                </a:solidFill>
                <a:latin typeface="Arial"/>
                <a:ea typeface="Arial"/>
              </a:rPr>
              <a:t>VASE DE SÂNGE</a:t>
            </a:r>
            <a:endParaRPr b="0" lang="ro-RO" sz="1800" spc="-1" strike="noStrike">
              <a:latin typeface="Arial"/>
            </a:endParaRPr>
          </a:p>
        </p:txBody>
      </p:sp>
      <p:sp>
        <p:nvSpPr>
          <p:cNvPr id="141" name="CustomShape 14"/>
          <p:cNvSpPr/>
          <p:nvPr/>
        </p:nvSpPr>
        <p:spPr>
          <a:xfrm>
            <a:off x="582840" y="6091920"/>
            <a:ext cx="7863480" cy="364680"/>
          </a:xfrm>
          <a:prstGeom prst="rect">
            <a:avLst/>
          </a:prstGeom>
          <a:noFill/>
          <a:ln w="12600">
            <a:noFill/>
          </a:ln>
        </p:spPr>
        <p:style>
          <a:lnRef idx="0"/>
          <a:fillRef idx="0"/>
          <a:effectRef idx="0"/>
          <a:fontRef idx="minor"/>
        </p:style>
        <p:txBody>
          <a:bodyPr wrap="none" lIns="45720" rIns="45720" tIns="45000" bIns="45000"/>
          <a:p>
            <a:pPr>
              <a:lnSpc>
                <a:spcPct val="100000"/>
              </a:lnSpc>
            </a:pPr>
            <a:r>
              <a:rPr b="1" lang="ro-RO" sz="1800" spc="-1" strike="noStrike" cap="all">
                <a:solidFill>
                  <a:srgbClr val="f95444"/>
                </a:solidFill>
                <a:latin typeface="Arial"/>
                <a:ea typeface="Arial"/>
              </a:rPr>
              <a:t>Circulația SANGUINĂ</a:t>
            </a:r>
            <a:r>
              <a:rPr b="1" lang="ro-RO" sz="1800" spc="-1" strike="noStrike" cap="all">
                <a:solidFill>
                  <a:srgbClr val="535353"/>
                </a:solidFill>
                <a:latin typeface="Arial"/>
                <a:ea typeface="Arial"/>
              </a:rPr>
              <a:t> — CIRCULAȚIA SÂNGELUI ÎN SISTEM ÎNCHIS.</a:t>
            </a:r>
            <a:endParaRPr b="0" lang="ro-RO" sz="1800" spc="-1" strike="noStrike">
              <a:latin typeface="Arial"/>
            </a:endParaRPr>
          </a:p>
        </p:txBody>
      </p:sp>
      <p:sp>
        <p:nvSpPr>
          <p:cNvPr id="142" name="Line 15"/>
          <p:cNvSpPr/>
          <p:nvPr/>
        </p:nvSpPr>
        <p:spPr>
          <a:xfrm flipH="1">
            <a:off x="9206640" y="2163240"/>
            <a:ext cx="1832040" cy="354600"/>
          </a:xfrm>
          <a:prstGeom prst="line">
            <a:avLst/>
          </a:prstGeom>
          <a:ln w="25560">
            <a:solidFill>
              <a:srgbClr val="f95444"/>
            </a:solidFill>
            <a:round/>
          </a:ln>
        </p:spPr>
        <p:style>
          <a:lnRef idx="0"/>
          <a:fillRef idx="0"/>
          <a:effectRef idx="0"/>
          <a:fontRef idx="minor"/>
        </p:style>
      </p:sp>
      <p:sp>
        <p:nvSpPr>
          <p:cNvPr id="143" name="CustomShape 16"/>
          <p:cNvSpPr/>
          <p:nvPr/>
        </p:nvSpPr>
        <p:spPr>
          <a:xfrm>
            <a:off x="11023560" y="2125800"/>
            <a:ext cx="44640" cy="44640"/>
          </a:xfrm>
          <a:prstGeom prst="ellipse">
            <a:avLst/>
          </a:prstGeom>
          <a:solidFill>
            <a:srgbClr val="ffffff"/>
          </a:solidFill>
          <a:ln w="12600">
            <a:solidFill>
              <a:srgbClr val="ffffff"/>
            </a:solidFill>
            <a:round/>
          </a:ln>
        </p:spPr>
        <p:style>
          <a:lnRef idx="0"/>
          <a:fillRef idx="0"/>
          <a:effectRef idx="0"/>
          <a:fontRef idx="minor"/>
        </p:style>
      </p:sp>
      <p:sp>
        <p:nvSpPr>
          <p:cNvPr id="144" name="CustomShape 17"/>
          <p:cNvSpPr/>
          <p:nvPr/>
        </p:nvSpPr>
        <p:spPr>
          <a:xfrm>
            <a:off x="10666440" y="3511080"/>
            <a:ext cx="44640" cy="44640"/>
          </a:xfrm>
          <a:prstGeom prst="ellipse">
            <a:avLst/>
          </a:prstGeom>
          <a:solidFill>
            <a:srgbClr val="ffffff"/>
          </a:solidFill>
          <a:ln w="12600">
            <a:solidFill>
              <a:srgbClr val="ffffff"/>
            </a:solidFill>
            <a:round/>
          </a:ln>
        </p:spPr>
        <p:style>
          <a:lnRef idx="0"/>
          <a:fillRef idx="0"/>
          <a:effectRef idx="0"/>
          <a:fontRef idx="minor"/>
        </p:style>
      </p:sp>
      <p:sp>
        <p:nvSpPr>
          <p:cNvPr id="145" name="Line 18"/>
          <p:cNvSpPr/>
          <p:nvPr/>
        </p:nvSpPr>
        <p:spPr>
          <a:xfrm flipH="1" flipV="1">
            <a:off x="9249480" y="3149280"/>
            <a:ext cx="1426320" cy="380520"/>
          </a:xfrm>
          <a:prstGeom prst="line">
            <a:avLst/>
          </a:prstGeom>
          <a:ln w="25560">
            <a:solidFill>
              <a:srgbClr val="f95444"/>
            </a:solidFill>
            <a:round/>
          </a:ln>
        </p:spPr>
        <p:style>
          <a:lnRef idx="0"/>
          <a:fillRef idx="0"/>
          <a:effectRef idx="0"/>
          <a:fontRef idx="minor"/>
        </p:style>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95444"/>
        </a:solidFill>
      </p:bgPr>
    </p:bg>
    <p:spTree>
      <p:nvGrpSpPr>
        <p:cNvPr id="1" name=""/>
        <p:cNvGrpSpPr/>
        <p:nvPr/>
      </p:nvGrpSpPr>
      <p:grpSpPr>
        <a:xfrm>
          <a:off x="0" y="0"/>
          <a:ext cx="0" cy="0"/>
          <a:chOff x="0" y="0"/>
          <a:chExt cx="0" cy="0"/>
        </a:xfrm>
      </p:grpSpPr>
      <p:sp>
        <p:nvSpPr>
          <p:cNvPr id="146" name="CustomShape 1"/>
          <p:cNvSpPr/>
          <p:nvPr/>
        </p:nvSpPr>
        <p:spPr>
          <a:xfrm>
            <a:off x="614880" y="846720"/>
            <a:ext cx="8812800" cy="1187640"/>
          </a:xfrm>
          <a:prstGeom prst="rect">
            <a:avLst/>
          </a:prstGeom>
          <a:noFill/>
          <a:ln w="12600">
            <a:noFill/>
          </a:ln>
        </p:spPr>
        <p:style>
          <a:lnRef idx="0"/>
          <a:fillRef idx="0"/>
          <a:effectRef idx="0"/>
          <a:fontRef idx="minor"/>
        </p:style>
        <p:txBody>
          <a:bodyPr wrap="none" lIns="45720" rIns="45720" tIns="45000" bIns="45000"/>
          <a:p>
            <a:pPr>
              <a:lnSpc>
                <a:spcPct val="100000"/>
              </a:lnSpc>
            </a:pPr>
            <a:r>
              <a:rPr b="1" lang="ro-RO" sz="3600" spc="-1" strike="noStrike" cap="all">
                <a:solidFill>
                  <a:srgbClr val="ffffff"/>
                </a:solidFill>
                <a:latin typeface="Arial"/>
                <a:ea typeface="Arial"/>
              </a:rPr>
              <a:t>ZILNIC, INIMA TREBUIE SĂ FACĂ FAȚĂ </a:t>
            </a:r>
            <a:endParaRPr b="0" lang="ro-RO" sz="3600" spc="-1" strike="noStrike">
              <a:latin typeface="Arial"/>
            </a:endParaRPr>
          </a:p>
          <a:p>
            <a:pPr>
              <a:lnSpc>
                <a:spcPct val="100000"/>
              </a:lnSpc>
            </a:pPr>
            <a:r>
              <a:rPr b="1" lang="ro-RO" sz="3600" spc="-1" strike="noStrike" cap="all">
                <a:solidFill>
                  <a:srgbClr val="ffffff"/>
                </a:solidFill>
                <a:latin typeface="Arial"/>
                <a:ea typeface="Arial"/>
              </a:rPr>
              <a:t>UNOR EFORTURI DEOSEBITE</a:t>
            </a:r>
            <a:endParaRPr b="0" lang="ro-RO" sz="3600" spc="-1" strike="noStrike">
              <a:latin typeface="Arial"/>
            </a:endParaRPr>
          </a:p>
        </p:txBody>
      </p:sp>
      <p:sp>
        <p:nvSpPr>
          <p:cNvPr id="147" name="CustomShape 2"/>
          <p:cNvSpPr/>
          <p:nvPr/>
        </p:nvSpPr>
        <p:spPr>
          <a:xfrm>
            <a:off x="1266120" y="2840760"/>
            <a:ext cx="2001960" cy="1187640"/>
          </a:xfrm>
          <a:prstGeom prst="rect">
            <a:avLst/>
          </a:prstGeom>
          <a:noFill/>
          <a:ln w="12600">
            <a:noFill/>
          </a:ln>
        </p:spPr>
        <p:style>
          <a:lnRef idx="0"/>
          <a:fillRef idx="0"/>
          <a:effectRef idx="0"/>
          <a:fontRef idx="minor"/>
        </p:style>
        <p:txBody>
          <a:bodyPr wrap="none" lIns="45720" rIns="45720" tIns="45000" bIns="45000"/>
          <a:p>
            <a:pPr algn="ctr">
              <a:lnSpc>
                <a:spcPct val="100000"/>
              </a:lnSpc>
            </a:pPr>
            <a:r>
              <a:rPr b="1" lang="ro-RO" sz="1800" spc="-1" strike="noStrike" cap="all">
                <a:solidFill>
                  <a:srgbClr val="ffffff"/>
                </a:solidFill>
                <a:latin typeface="Arial"/>
                <a:ea typeface="Arial"/>
              </a:rPr>
              <a:t>POMPEAZĂ CCA </a:t>
            </a:r>
            <a:endParaRPr b="0" lang="ro-RO" sz="1800" spc="-1" strike="noStrike">
              <a:latin typeface="Arial"/>
            </a:endParaRPr>
          </a:p>
          <a:p>
            <a:pPr algn="ctr">
              <a:lnSpc>
                <a:spcPct val="100000"/>
              </a:lnSpc>
            </a:pPr>
            <a:r>
              <a:rPr b="0" lang="ro-RO" sz="3600" spc="-1" strike="noStrike" cap="all">
                <a:solidFill>
                  <a:srgbClr val="ffffff"/>
                </a:solidFill>
                <a:latin typeface="Arial Black"/>
                <a:ea typeface="Arial Black"/>
              </a:rPr>
              <a:t>7-10</a:t>
            </a:r>
            <a:endParaRPr b="0" lang="ro-RO" sz="3600" spc="-1" strike="noStrike">
              <a:latin typeface="Arial"/>
            </a:endParaRPr>
          </a:p>
          <a:p>
            <a:pPr algn="ctr">
              <a:lnSpc>
                <a:spcPct val="100000"/>
              </a:lnSpc>
            </a:pPr>
            <a:r>
              <a:rPr b="1" lang="ro-RO" sz="1800" spc="-1" strike="noStrike" cap="all">
                <a:solidFill>
                  <a:srgbClr val="ffffff"/>
                </a:solidFill>
                <a:latin typeface="Arial"/>
                <a:ea typeface="Arial"/>
              </a:rPr>
              <a:t>TONE DE SÂNGE</a:t>
            </a:r>
            <a:endParaRPr b="0" lang="ro-RO" sz="1800" spc="-1" strike="noStrike">
              <a:latin typeface="Arial"/>
            </a:endParaRPr>
          </a:p>
        </p:txBody>
      </p:sp>
      <p:pic>
        <p:nvPicPr>
          <p:cNvPr id="148" name="cardiopack_heart-01-01.png" descr=""/>
          <p:cNvPicPr/>
          <p:nvPr/>
        </p:nvPicPr>
        <p:blipFill>
          <a:blip r:embed="rId1"/>
          <a:stretch/>
        </p:blipFill>
        <p:spPr>
          <a:xfrm>
            <a:off x="4705560" y="2959920"/>
            <a:ext cx="3593160" cy="3264480"/>
          </a:xfrm>
          <a:prstGeom prst="rect">
            <a:avLst/>
          </a:prstGeom>
          <a:ln w="12600">
            <a:noFill/>
          </a:ln>
        </p:spPr>
      </p:pic>
      <p:sp>
        <p:nvSpPr>
          <p:cNvPr id="149" name="CustomShape 3"/>
          <p:cNvSpPr/>
          <p:nvPr/>
        </p:nvSpPr>
        <p:spPr>
          <a:xfrm>
            <a:off x="9395640" y="2840760"/>
            <a:ext cx="2242800" cy="1187640"/>
          </a:xfrm>
          <a:prstGeom prst="rect">
            <a:avLst/>
          </a:prstGeom>
          <a:noFill/>
          <a:ln w="12600">
            <a:noFill/>
          </a:ln>
        </p:spPr>
        <p:style>
          <a:lnRef idx="0"/>
          <a:fillRef idx="0"/>
          <a:effectRef idx="0"/>
          <a:fontRef idx="minor"/>
        </p:style>
        <p:txBody>
          <a:bodyPr wrap="none" lIns="45720" rIns="45720" tIns="45000" bIns="45000"/>
          <a:p>
            <a:pPr algn="ctr">
              <a:lnSpc>
                <a:spcPct val="100000"/>
              </a:lnSpc>
            </a:pPr>
            <a:r>
              <a:rPr b="1" lang="ro-RO" sz="1800" spc="-1" strike="noStrike" cap="all">
                <a:solidFill>
                  <a:srgbClr val="ffffff"/>
                </a:solidFill>
                <a:latin typeface="Arial"/>
                <a:ea typeface="Arial"/>
              </a:rPr>
              <a:t>EFECTUEAZĂ CCA </a:t>
            </a:r>
            <a:endParaRPr b="0" lang="ro-RO" sz="1800" spc="-1" strike="noStrike">
              <a:latin typeface="Arial"/>
            </a:endParaRPr>
          </a:p>
          <a:p>
            <a:pPr algn="ctr">
              <a:lnSpc>
                <a:spcPct val="100000"/>
              </a:lnSpc>
            </a:pPr>
            <a:r>
              <a:rPr b="0" lang="ro-RO" sz="3600" spc="-1" strike="noStrike" cap="all">
                <a:solidFill>
                  <a:srgbClr val="ffffff"/>
                </a:solidFill>
                <a:latin typeface="Arial Black"/>
                <a:ea typeface="Arial Black"/>
              </a:rPr>
              <a:t>100 000</a:t>
            </a:r>
            <a:endParaRPr b="0" lang="ro-RO" sz="3600" spc="-1" strike="noStrike">
              <a:latin typeface="Arial"/>
            </a:endParaRPr>
          </a:p>
          <a:p>
            <a:pPr algn="ctr">
              <a:lnSpc>
                <a:spcPct val="100000"/>
              </a:lnSpc>
            </a:pPr>
            <a:r>
              <a:rPr b="1" lang="ro-RO" sz="1800" spc="-1" strike="noStrike" cap="all">
                <a:solidFill>
                  <a:srgbClr val="ffffff"/>
                </a:solidFill>
                <a:latin typeface="Arial"/>
                <a:ea typeface="Arial"/>
              </a:rPr>
              <a:t>BĂTĂI</a:t>
            </a:r>
            <a:endParaRPr b="0" lang="ro-RO" sz="1800" spc="-1" strike="noStrike">
              <a:latin typeface="Arial"/>
            </a:endParaRPr>
          </a:p>
        </p:txBody>
      </p:sp>
      <p:sp>
        <p:nvSpPr>
          <p:cNvPr id="150" name="CustomShape 4"/>
          <p:cNvSpPr/>
          <p:nvPr/>
        </p:nvSpPr>
        <p:spPr>
          <a:xfrm>
            <a:off x="28080" y="4953960"/>
            <a:ext cx="4870440" cy="1461960"/>
          </a:xfrm>
          <a:prstGeom prst="rect">
            <a:avLst/>
          </a:prstGeom>
          <a:noFill/>
          <a:ln w="12600">
            <a:noFill/>
          </a:ln>
        </p:spPr>
        <p:style>
          <a:lnRef idx="0"/>
          <a:fillRef idx="0"/>
          <a:effectRef idx="0"/>
          <a:fontRef idx="minor"/>
        </p:style>
        <p:txBody>
          <a:bodyPr wrap="none" lIns="45720" rIns="45720" tIns="45000" bIns="45000"/>
          <a:p>
            <a:pPr algn="ctr">
              <a:lnSpc>
                <a:spcPct val="100000"/>
              </a:lnSpc>
            </a:pPr>
            <a:r>
              <a:rPr b="1" lang="ro-RO" sz="1800" spc="-1" strike="noStrike" cap="all">
                <a:solidFill>
                  <a:srgbClr val="ffffff"/>
                </a:solidFill>
                <a:latin typeface="Arial"/>
                <a:ea typeface="Arial"/>
              </a:rPr>
              <a:t>PRODUCE LA FEL DE MULTĂ </a:t>
            </a:r>
            <a:endParaRPr b="0" lang="ro-RO" sz="1800" spc="-1" strike="noStrike">
              <a:latin typeface="Arial"/>
            </a:endParaRPr>
          </a:p>
          <a:p>
            <a:pPr algn="ctr">
              <a:lnSpc>
                <a:spcPct val="100000"/>
              </a:lnSpc>
            </a:pPr>
            <a:r>
              <a:rPr b="1" lang="ro-RO" sz="1800" spc="-1" strike="noStrike" cap="all">
                <a:solidFill>
                  <a:srgbClr val="ffffff"/>
                </a:solidFill>
                <a:latin typeface="Arial"/>
                <a:ea typeface="Arial"/>
              </a:rPr>
              <a:t>ENERGIE CÂT I-AR AJUNGE UNUI CAMION </a:t>
            </a:r>
            <a:endParaRPr b="0" lang="ro-RO" sz="1800" spc="-1" strike="noStrike">
              <a:latin typeface="Arial"/>
            </a:endParaRPr>
          </a:p>
          <a:p>
            <a:pPr algn="ctr">
              <a:lnSpc>
                <a:spcPct val="100000"/>
              </a:lnSpc>
            </a:pPr>
            <a:r>
              <a:rPr b="1" lang="ro-RO" sz="1800" spc="-1" strike="noStrike" cap="all">
                <a:solidFill>
                  <a:srgbClr val="ffffff"/>
                </a:solidFill>
                <a:latin typeface="Arial"/>
                <a:ea typeface="Arial"/>
              </a:rPr>
              <a:t>SĂ PARCURGĂ</a:t>
            </a:r>
            <a:endParaRPr b="0" lang="ro-RO" sz="1800" spc="-1" strike="noStrike">
              <a:latin typeface="Arial"/>
            </a:endParaRPr>
          </a:p>
          <a:p>
            <a:pPr algn="ctr">
              <a:lnSpc>
                <a:spcPct val="100000"/>
              </a:lnSpc>
            </a:pPr>
            <a:r>
              <a:rPr b="0" lang="ro-RO" sz="3600" spc="-1" strike="noStrike" cap="all">
                <a:solidFill>
                  <a:srgbClr val="ffffff"/>
                </a:solidFill>
                <a:latin typeface="Arial Black"/>
                <a:ea typeface="Arial Black"/>
              </a:rPr>
              <a:t>32 KM</a:t>
            </a:r>
            <a:endParaRPr b="0" lang="ro-RO" sz="3600" spc="-1" strike="noStrike">
              <a:latin typeface="Arial"/>
            </a:endParaRPr>
          </a:p>
        </p:txBody>
      </p:sp>
      <p:sp>
        <p:nvSpPr>
          <p:cNvPr id="151" name="CustomShape 5"/>
          <p:cNvSpPr/>
          <p:nvPr/>
        </p:nvSpPr>
        <p:spPr>
          <a:xfrm>
            <a:off x="8431920" y="4956480"/>
            <a:ext cx="4170600" cy="1218240"/>
          </a:xfrm>
          <a:prstGeom prst="rect">
            <a:avLst/>
          </a:prstGeom>
          <a:noFill/>
          <a:ln w="12600">
            <a:noFill/>
          </a:ln>
        </p:spPr>
        <p:style>
          <a:lnRef idx="0"/>
          <a:fillRef idx="0"/>
          <a:effectRef idx="0"/>
          <a:fontRef idx="minor"/>
        </p:style>
        <p:txBody>
          <a:bodyPr wrap="none" lIns="45720" rIns="45720" tIns="45000" bIns="45000"/>
          <a:p>
            <a:pPr algn="ctr">
              <a:lnSpc>
                <a:spcPct val="100000"/>
              </a:lnSpc>
            </a:pPr>
            <a:r>
              <a:rPr b="1" lang="ro-RO" sz="1800" spc="-1" strike="noStrike" cap="all">
                <a:solidFill>
                  <a:srgbClr val="ffffff"/>
                </a:solidFill>
                <a:latin typeface="Arial"/>
                <a:ea typeface="Arial"/>
              </a:rPr>
              <a:t>ASIGURĂ ALIMENTAREA CU SÂNGE </a:t>
            </a:r>
            <a:endParaRPr b="0" lang="ro-RO" sz="1800" spc="-1" strike="noStrike">
              <a:latin typeface="Arial"/>
            </a:endParaRPr>
          </a:p>
          <a:p>
            <a:pPr algn="ctr">
              <a:lnSpc>
                <a:spcPct val="100000"/>
              </a:lnSpc>
            </a:pPr>
            <a:r>
              <a:rPr b="1" lang="ro-RO" sz="1800" spc="-1" strike="noStrike" cap="all">
                <a:solidFill>
                  <a:srgbClr val="ffffff"/>
                </a:solidFill>
                <a:latin typeface="Arial"/>
                <a:ea typeface="Arial"/>
              </a:rPr>
              <a:t>A TUTUROR CELOR </a:t>
            </a:r>
            <a:endParaRPr b="0" lang="ro-RO" sz="1800" spc="-1" strike="noStrike">
              <a:latin typeface="Arial"/>
            </a:endParaRPr>
          </a:p>
          <a:p>
            <a:pPr algn="ctr">
              <a:lnSpc>
                <a:spcPct val="100000"/>
              </a:lnSpc>
            </a:pPr>
            <a:r>
              <a:rPr b="1" lang="ro-RO" sz="2000" spc="-1" strike="noStrike" cap="all">
                <a:solidFill>
                  <a:srgbClr val="ffffff"/>
                </a:solidFill>
                <a:latin typeface="Arial"/>
                <a:ea typeface="Arial"/>
              </a:rPr>
              <a:t>75 DE TRILIOANE </a:t>
            </a:r>
            <a:endParaRPr b="0" lang="ro-RO" sz="2000" spc="-1" strike="noStrike">
              <a:latin typeface="Arial"/>
            </a:endParaRPr>
          </a:p>
          <a:p>
            <a:pPr algn="ctr">
              <a:lnSpc>
                <a:spcPct val="100000"/>
              </a:lnSpc>
            </a:pPr>
            <a:r>
              <a:rPr b="1" lang="ro-RO" sz="1800" spc="-1" strike="noStrike" cap="all">
                <a:solidFill>
                  <a:srgbClr val="ffffff"/>
                </a:solidFill>
                <a:latin typeface="Arial"/>
                <a:ea typeface="Arial"/>
              </a:rPr>
              <a:t>DE CELULE DIN ORGANISM</a:t>
            </a:r>
            <a:endParaRPr b="0" lang="ro-RO" sz="1800" spc="-1" strike="noStrike">
              <a:latin typeface="Arial"/>
            </a:endParaRPr>
          </a:p>
        </p:txBody>
      </p:sp>
      <p:sp>
        <p:nvSpPr>
          <p:cNvPr id="152" name="Line 6"/>
          <p:cNvSpPr/>
          <p:nvPr/>
        </p:nvSpPr>
        <p:spPr>
          <a:xfrm flipH="1">
            <a:off x="8442000" y="4592160"/>
            <a:ext cx="3951720" cy="0"/>
          </a:xfrm>
          <a:prstGeom prst="line">
            <a:avLst/>
          </a:prstGeom>
          <a:ln w="25560">
            <a:solidFill>
              <a:srgbClr val="ffffff"/>
            </a:solidFill>
            <a:round/>
          </a:ln>
        </p:spPr>
        <p:style>
          <a:lnRef idx="0"/>
          <a:fillRef idx="0"/>
          <a:effectRef idx="0"/>
          <a:fontRef idx="minor"/>
        </p:style>
      </p:sp>
      <p:sp>
        <p:nvSpPr>
          <p:cNvPr id="153" name="Line 7"/>
          <p:cNvSpPr/>
          <p:nvPr/>
        </p:nvSpPr>
        <p:spPr>
          <a:xfrm flipH="1">
            <a:off x="610920" y="4592160"/>
            <a:ext cx="3951720" cy="0"/>
          </a:xfrm>
          <a:prstGeom prst="line">
            <a:avLst/>
          </a:prstGeom>
          <a:ln w="25560">
            <a:solidFill>
              <a:srgbClr val="ffffff"/>
            </a:solidFill>
            <a:round/>
          </a:ln>
        </p:spPr>
        <p:style>
          <a:lnRef idx="0"/>
          <a:fillRef idx="0"/>
          <a:effectRef idx="0"/>
          <a:fontRef idx="minor"/>
        </p:style>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CustomShape 1"/>
          <p:cNvSpPr/>
          <p:nvPr/>
        </p:nvSpPr>
        <p:spPr>
          <a:xfrm>
            <a:off x="623160" y="846720"/>
            <a:ext cx="8770320" cy="1187640"/>
          </a:xfrm>
          <a:prstGeom prst="rect">
            <a:avLst/>
          </a:prstGeom>
          <a:noFill/>
          <a:ln w="12600">
            <a:noFill/>
          </a:ln>
        </p:spPr>
        <p:style>
          <a:lnRef idx="0"/>
          <a:fillRef idx="0"/>
          <a:effectRef idx="0"/>
          <a:fontRef idx="minor"/>
        </p:style>
        <p:txBody>
          <a:bodyPr wrap="none" lIns="45720" rIns="45720" tIns="45000" bIns="45000"/>
          <a:p>
            <a:pPr>
              <a:lnSpc>
                <a:spcPct val="100000"/>
              </a:lnSpc>
            </a:pPr>
            <a:r>
              <a:rPr b="1" lang="ro-RO" sz="3600" spc="-1" strike="noStrike" cap="all">
                <a:solidFill>
                  <a:srgbClr val="fc533d"/>
                </a:solidFill>
                <a:latin typeface="Arial"/>
                <a:ea typeface="Arial"/>
              </a:rPr>
              <a:t>FACTORII CARE AFECTEAZĂ NEGATIV </a:t>
            </a:r>
            <a:endParaRPr b="0" lang="ro-RO" sz="3600" spc="-1" strike="noStrike">
              <a:latin typeface="Arial"/>
            </a:endParaRPr>
          </a:p>
          <a:p>
            <a:pPr>
              <a:lnSpc>
                <a:spcPct val="100000"/>
              </a:lnSpc>
            </a:pPr>
            <a:r>
              <a:rPr b="1" lang="ro-RO" sz="3600" spc="-1" strike="noStrike" cap="all">
                <a:solidFill>
                  <a:srgbClr val="fc533d"/>
                </a:solidFill>
                <a:latin typeface="Arial"/>
                <a:ea typeface="Arial"/>
              </a:rPr>
              <a:t>FUNCȚIONAREA INIMII:</a:t>
            </a:r>
            <a:endParaRPr b="0" lang="ro-RO" sz="3600" spc="-1" strike="noStrike">
              <a:latin typeface="Arial"/>
            </a:endParaRPr>
          </a:p>
        </p:txBody>
      </p:sp>
      <p:sp>
        <p:nvSpPr>
          <p:cNvPr id="155" name="CustomShape 2"/>
          <p:cNvSpPr/>
          <p:nvPr/>
        </p:nvSpPr>
        <p:spPr>
          <a:xfrm>
            <a:off x="8488800" y="2425680"/>
            <a:ext cx="3762000" cy="4780800"/>
          </a:xfrm>
          <a:prstGeom prst="rect">
            <a:avLst/>
          </a:prstGeom>
          <a:noFill/>
          <a:ln w="12600">
            <a:noFill/>
          </a:ln>
        </p:spPr>
        <p:style>
          <a:lnRef idx="0"/>
          <a:fillRef idx="0"/>
          <a:effectRef idx="0"/>
          <a:fontRef idx="minor"/>
        </p:style>
        <p:txBody>
          <a:bodyPr lIns="45720" rIns="45720" tIns="45000" bIns="45000"/>
          <a:p>
            <a:pPr>
              <a:lnSpc>
                <a:spcPct val="100000"/>
              </a:lnSpc>
            </a:pPr>
            <a:r>
              <a:rPr b="1" lang="ro-RO" sz="1800" spc="-1" strike="noStrike">
                <a:solidFill>
                  <a:srgbClr val="535353"/>
                </a:solidFill>
                <a:latin typeface="Arial"/>
                <a:ea typeface="Arial"/>
              </a:rPr>
              <a:t>Stresul și problemele psihoemoționale </a:t>
            </a:r>
            <a:endParaRPr b="0" lang="ro-RO" sz="1800" spc="-1" strike="noStrike">
              <a:latin typeface="Arial"/>
            </a:endParaRPr>
          </a:p>
          <a:p>
            <a:pPr>
              <a:lnSpc>
                <a:spcPct val="270000"/>
              </a:lnSpc>
            </a:pPr>
            <a:r>
              <a:rPr b="1" lang="ro-RO" sz="1800" spc="-1" strike="noStrike">
                <a:solidFill>
                  <a:srgbClr val="535353"/>
                </a:solidFill>
                <a:latin typeface="Arial"/>
                <a:ea typeface="Arial"/>
              </a:rPr>
              <a:t>Diabetul zaharat</a:t>
            </a:r>
            <a:endParaRPr b="0" lang="ro-RO" sz="1800" spc="-1" strike="noStrike">
              <a:latin typeface="Arial"/>
            </a:endParaRPr>
          </a:p>
          <a:p>
            <a:pPr>
              <a:lnSpc>
                <a:spcPct val="270000"/>
              </a:lnSpc>
            </a:pPr>
            <a:r>
              <a:rPr b="1" lang="ro-RO" sz="1800" spc="-1" strike="noStrike">
                <a:solidFill>
                  <a:srgbClr val="535353"/>
                </a:solidFill>
                <a:latin typeface="Arial"/>
                <a:ea typeface="Arial"/>
              </a:rPr>
              <a:t>Ereditatea</a:t>
            </a:r>
            <a:endParaRPr b="0" lang="ro-RO" sz="1800" spc="-1" strike="noStrike">
              <a:latin typeface="Arial"/>
            </a:endParaRPr>
          </a:p>
          <a:p>
            <a:pPr>
              <a:lnSpc>
                <a:spcPct val="250000"/>
              </a:lnSpc>
            </a:pPr>
            <a:r>
              <a:rPr b="1" lang="ro-RO" sz="1800" spc="-1" strike="noStrike">
                <a:solidFill>
                  <a:srgbClr val="535353"/>
                </a:solidFill>
                <a:latin typeface="Arial"/>
                <a:ea typeface="Arial"/>
              </a:rPr>
              <a:t>Ecologia</a:t>
            </a:r>
            <a:endParaRPr b="0" lang="ro-RO" sz="1800" spc="-1" strike="noStrike">
              <a:latin typeface="Arial"/>
            </a:endParaRPr>
          </a:p>
          <a:p>
            <a:pPr>
              <a:lnSpc>
                <a:spcPct val="250000"/>
              </a:lnSpc>
            </a:pPr>
            <a:r>
              <a:rPr b="1" lang="ro-RO" sz="1800" spc="-1" strike="noStrike">
                <a:solidFill>
                  <a:srgbClr val="535353"/>
                </a:solidFill>
                <a:latin typeface="Arial"/>
                <a:ea typeface="Arial"/>
              </a:rPr>
              <a:t>Vârsta </a:t>
            </a:r>
            <a:endParaRPr b="0" lang="ro-RO" sz="1800" spc="-1" strike="noStrike">
              <a:latin typeface="Arial"/>
            </a:endParaRPr>
          </a:p>
          <a:p>
            <a:pPr>
              <a:lnSpc>
                <a:spcPct val="100000"/>
              </a:lnSpc>
            </a:pPr>
            <a:r>
              <a:rPr b="1" lang="ro-RO" sz="1800" spc="-1" strike="noStrike">
                <a:solidFill>
                  <a:srgbClr val="535353"/>
                </a:solidFill>
                <a:latin typeface="Arial"/>
                <a:ea typeface="Arial"/>
              </a:rPr>
              <a:t>(efortul crește o dată cu înaintarea în vârsta)</a:t>
            </a:r>
            <a:endParaRPr b="0" lang="ro-RO" sz="1800" spc="-1" strike="noStrike">
              <a:latin typeface="Arial"/>
            </a:endParaRPr>
          </a:p>
          <a:p>
            <a:pPr>
              <a:lnSpc>
                <a:spcPct val="270000"/>
              </a:lnSpc>
            </a:pPr>
            <a:endParaRPr b="0" lang="ro-RO" sz="1800" spc="-1" strike="noStrike">
              <a:latin typeface="Arial"/>
            </a:endParaRPr>
          </a:p>
        </p:txBody>
      </p:sp>
      <p:pic>
        <p:nvPicPr>
          <p:cNvPr id="156" name="cardiopack_icon_ECO-01.png" descr=""/>
          <p:cNvPicPr/>
          <p:nvPr/>
        </p:nvPicPr>
        <p:blipFill>
          <a:blip r:embed="rId1"/>
          <a:stretch/>
        </p:blipFill>
        <p:spPr>
          <a:xfrm>
            <a:off x="7777800" y="4713120"/>
            <a:ext cx="437400" cy="437400"/>
          </a:xfrm>
          <a:prstGeom prst="rect">
            <a:avLst/>
          </a:prstGeom>
          <a:ln w="12600">
            <a:noFill/>
          </a:ln>
        </p:spPr>
      </p:pic>
      <p:pic>
        <p:nvPicPr>
          <p:cNvPr id="157" name="cardiopack_icon_ECO-02.png" descr=""/>
          <p:cNvPicPr/>
          <p:nvPr/>
        </p:nvPicPr>
        <p:blipFill>
          <a:blip r:embed="rId2"/>
          <a:stretch/>
        </p:blipFill>
        <p:spPr>
          <a:xfrm>
            <a:off x="1602360" y="5357880"/>
            <a:ext cx="348840" cy="489600"/>
          </a:xfrm>
          <a:prstGeom prst="rect">
            <a:avLst/>
          </a:prstGeom>
          <a:ln w="12600">
            <a:noFill/>
          </a:ln>
        </p:spPr>
      </p:pic>
      <p:pic>
        <p:nvPicPr>
          <p:cNvPr id="158" name="cardiopack_icon_ECO-03.png" descr=""/>
          <p:cNvPicPr/>
          <p:nvPr/>
        </p:nvPicPr>
        <p:blipFill>
          <a:blip r:embed="rId3"/>
          <a:stretch/>
        </p:blipFill>
        <p:spPr>
          <a:xfrm>
            <a:off x="1625760" y="3831120"/>
            <a:ext cx="284760" cy="538560"/>
          </a:xfrm>
          <a:prstGeom prst="rect">
            <a:avLst/>
          </a:prstGeom>
          <a:ln w="12600">
            <a:noFill/>
          </a:ln>
        </p:spPr>
      </p:pic>
      <p:pic>
        <p:nvPicPr>
          <p:cNvPr id="159" name="cardiopack_icon_ECO-04.png" descr=""/>
          <p:cNvPicPr/>
          <p:nvPr/>
        </p:nvPicPr>
        <p:blipFill>
          <a:blip r:embed="rId4"/>
          <a:stretch/>
        </p:blipFill>
        <p:spPr>
          <a:xfrm>
            <a:off x="1511640" y="3157920"/>
            <a:ext cx="490680" cy="437040"/>
          </a:xfrm>
          <a:prstGeom prst="rect">
            <a:avLst/>
          </a:prstGeom>
          <a:ln w="12600">
            <a:noFill/>
          </a:ln>
        </p:spPr>
      </p:pic>
      <p:pic>
        <p:nvPicPr>
          <p:cNvPr id="160" name="cardiopack_icon_ECO-05.png" descr=""/>
          <p:cNvPicPr/>
          <p:nvPr/>
        </p:nvPicPr>
        <p:blipFill>
          <a:blip r:embed="rId5"/>
          <a:stretch/>
        </p:blipFill>
        <p:spPr>
          <a:xfrm>
            <a:off x="1512360" y="4685400"/>
            <a:ext cx="489960" cy="455040"/>
          </a:xfrm>
          <a:prstGeom prst="rect">
            <a:avLst/>
          </a:prstGeom>
          <a:ln w="12600">
            <a:noFill/>
          </a:ln>
        </p:spPr>
      </p:pic>
      <p:pic>
        <p:nvPicPr>
          <p:cNvPr id="161" name="cardiopack_icon_ECO-06.png" descr=""/>
          <p:cNvPicPr/>
          <p:nvPr/>
        </p:nvPicPr>
        <p:blipFill>
          <a:blip r:embed="rId6"/>
          <a:stretch/>
        </p:blipFill>
        <p:spPr>
          <a:xfrm>
            <a:off x="7742160" y="2475720"/>
            <a:ext cx="513000" cy="538560"/>
          </a:xfrm>
          <a:prstGeom prst="rect">
            <a:avLst/>
          </a:prstGeom>
          <a:ln w="12600">
            <a:noFill/>
          </a:ln>
        </p:spPr>
      </p:pic>
      <p:pic>
        <p:nvPicPr>
          <p:cNvPr id="162" name="cardiopack_icon_ECO-07.png" descr=""/>
          <p:cNvPicPr/>
          <p:nvPr/>
        </p:nvPicPr>
        <p:blipFill>
          <a:blip r:embed="rId7"/>
          <a:stretch/>
        </p:blipFill>
        <p:spPr>
          <a:xfrm>
            <a:off x="7834680" y="5466240"/>
            <a:ext cx="397800" cy="538560"/>
          </a:xfrm>
          <a:prstGeom prst="rect">
            <a:avLst/>
          </a:prstGeom>
          <a:ln w="12600">
            <a:noFill/>
          </a:ln>
        </p:spPr>
      </p:pic>
      <p:pic>
        <p:nvPicPr>
          <p:cNvPr id="163" name="cardiopack_icon_ECO-08.png" descr=""/>
          <p:cNvPicPr/>
          <p:nvPr/>
        </p:nvPicPr>
        <p:blipFill>
          <a:blip r:embed="rId8"/>
          <a:stretch/>
        </p:blipFill>
        <p:spPr>
          <a:xfrm>
            <a:off x="7713720" y="3857400"/>
            <a:ext cx="489960" cy="538560"/>
          </a:xfrm>
          <a:prstGeom prst="rect">
            <a:avLst/>
          </a:prstGeom>
          <a:ln w="12600">
            <a:noFill/>
          </a:ln>
        </p:spPr>
      </p:pic>
      <p:pic>
        <p:nvPicPr>
          <p:cNvPr id="164" name="cardiopack_icon_ECO-09.png" descr=""/>
          <p:cNvPicPr/>
          <p:nvPr/>
        </p:nvPicPr>
        <p:blipFill>
          <a:blip r:embed="rId9"/>
          <a:stretch/>
        </p:blipFill>
        <p:spPr>
          <a:xfrm>
            <a:off x="1511640" y="2525040"/>
            <a:ext cx="513000" cy="439560"/>
          </a:xfrm>
          <a:prstGeom prst="rect">
            <a:avLst/>
          </a:prstGeom>
          <a:ln w="12600">
            <a:noFill/>
          </a:ln>
        </p:spPr>
      </p:pic>
      <p:pic>
        <p:nvPicPr>
          <p:cNvPr id="165" name="cardiopack_icon_ECO-10.png" descr=""/>
          <p:cNvPicPr/>
          <p:nvPr/>
        </p:nvPicPr>
        <p:blipFill>
          <a:blip r:embed="rId10"/>
          <a:stretch/>
        </p:blipFill>
        <p:spPr>
          <a:xfrm>
            <a:off x="7705080" y="3228120"/>
            <a:ext cx="538560" cy="358920"/>
          </a:xfrm>
          <a:prstGeom prst="rect">
            <a:avLst/>
          </a:prstGeom>
          <a:ln w="12600">
            <a:noFill/>
          </a:ln>
        </p:spPr>
      </p:pic>
      <p:sp>
        <p:nvSpPr>
          <p:cNvPr id="166" name="CustomShape 3"/>
          <p:cNvSpPr/>
          <p:nvPr/>
        </p:nvSpPr>
        <p:spPr>
          <a:xfrm>
            <a:off x="2143440" y="2298600"/>
            <a:ext cx="3939480" cy="4424040"/>
          </a:xfrm>
          <a:prstGeom prst="rect">
            <a:avLst/>
          </a:prstGeom>
          <a:noFill/>
          <a:ln w="12600">
            <a:noFill/>
          </a:ln>
        </p:spPr>
        <p:style>
          <a:lnRef idx="0"/>
          <a:fillRef idx="0"/>
          <a:effectRef idx="0"/>
          <a:fontRef idx="minor"/>
        </p:style>
        <p:txBody>
          <a:bodyPr lIns="45720" rIns="45720" tIns="45000" bIns="45000"/>
          <a:p>
            <a:pPr>
              <a:lnSpc>
                <a:spcPct val="270000"/>
              </a:lnSpc>
            </a:pPr>
            <a:r>
              <a:rPr b="1" lang="ro-RO" sz="1800" spc="-1" strike="noStrike">
                <a:solidFill>
                  <a:srgbClr val="535353"/>
                </a:solidFill>
                <a:latin typeface="Arial"/>
                <a:ea typeface="Arial"/>
              </a:rPr>
              <a:t>Tensiune arterială ridicată</a:t>
            </a:r>
            <a:endParaRPr b="0" lang="ro-RO" sz="1800" spc="-1" strike="noStrike">
              <a:latin typeface="Arial"/>
            </a:endParaRPr>
          </a:p>
          <a:p>
            <a:pPr>
              <a:lnSpc>
                <a:spcPct val="200000"/>
              </a:lnSpc>
            </a:pPr>
            <a:r>
              <a:rPr b="1" lang="ro-RO" sz="1800" spc="-1" strike="noStrike">
                <a:solidFill>
                  <a:srgbClr val="535353"/>
                </a:solidFill>
                <a:latin typeface="Arial"/>
                <a:ea typeface="Arial"/>
              </a:rPr>
              <a:t>Fumatul</a:t>
            </a:r>
            <a:endParaRPr b="0" lang="ro-RO" sz="1800" spc="-1" strike="noStrike">
              <a:latin typeface="Arial"/>
            </a:endParaRPr>
          </a:p>
          <a:p>
            <a:pPr>
              <a:lnSpc>
                <a:spcPct val="200000"/>
              </a:lnSpc>
            </a:pPr>
            <a:r>
              <a:rPr b="1" lang="ro-RO" sz="1800" spc="-1" strike="noStrike">
                <a:solidFill>
                  <a:srgbClr val="535353"/>
                </a:solidFill>
                <a:latin typeface="Arial"/>
                <a:ea typeface="Arial"/>
              </a:rPr>
              <a:t>Alimentația dezechilibrată și </a:t>
            </a:r>
            <a:endParaRPr b="0" lang="ro-RO" sz="1800" spc="-1" strike="noStrike">
              <a:latin typeface="Arial"/>
            </a:endParaRPr>
          </a:p>
          <a:p>
            <a:pPr>
              <a:lnSpc>
                <a:spcPct val="100000"/>
              </a:lnSpc>
            </a:pPr>
            <a:r>
              <a:rPr b="1" lang="ro-RO" sz="1800" spc="-1" strike="noStrike">
                <a:solidFill>
                  <a:srgbClr val="535353"/>
                </a:solidFill>
                <a:latin typeface="Arial"/>
                <a:ea typeface="Arial"/>
              </a:rPr>
              <a:t>excesul de greutate</a:t>
            </a:r>
            <a:endParaRPr b="0" lang="ro-RO" sz="1800" spc="-1" strike="noStrike">
              <a:latin typeface="Arial"/>
            </a:endParaRPr>
          </a:p>
          <a:p>
            <a:pPr>
              <a:lnSpc>
                <a:spcPct val="270000"/>
              </a:lnSpc>
            </a:pPr>
            <a:r>
              <a:rPr b="1" lang="ro-RO" sz="1800" spc="-1" strike="noStrike">
                <a:solidFill>
                  <a:srgbClr val="535353"/>
                </a:solidFill>
                <a:latin typeface="Arial"/>
                <a:ea typeface="Arial"/>
              </a:rPr>
              <a:t>Un stil de viață sedentar</a:t>
            </a:r>
            <a:endParaRPr b="0" lang="ro-RO" sz="1800" spc="-1" strike="noStrike">
              <a:latin typeface="Arial"/>
            </a:endParaRPr>
          </a:p>
          <a:p>
            <a:pPr>
              <a:lnSpc>
                <a:spcPct val="270000"/>
              </a:lnSpc>
            </a:pPr>
            <a:r>
              <a:rPr b="1" lang="ro-RO" sz="1800" spc="-1" strike="noStrike">
                <a:solidFill>
                  <a:srgbClr val="535353"/>
                </a:solidFill>
                <a:latin typeface="Arial"/>
                <a:ea typeface="Arial"/>
              </a:rPr>
              <a:t>Tulburarea echilibrului hidrolitic</a:t>
            </a:r>
            <a:endParaRPr b="0" lang="ro-RO" sz="1800" spc="-1" strike="noStrike">
              <a:latin typeface="Arial"/>
            </a:endParaRPr>
          </a:p>
          <a:p>
            <a:pPr>
              <a:lnSpc>
                <a:spcPct val="270000"/>
              </a:lnSpc>
            </a:pPr>
            <a:endParaRPr b="0" lang="ro-RO" sz="1800" spc="-1" strike="noStrike">
              <a:latin typeface="Arial"/>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95444"/>
        </a:solidFill>
      </p:bgPr>
    </p:bg>
    <p:spTree>
      <p:nvGrpSpPr>
        <p:cNvPr id="1" name=""/>
        <p:cNvGrpSpPr/>
        <p:nvPr/>
      </p:nvGrpSpPr>
      <p:grpSpPr>
        <a:xfrm>
          <a:off x="0" y="0"/>
          <a:ext cx="0" cy="0"/>
          <a:chOff x="0" y="0"/>
          <a:chExt cx="0" cy="0"/>
        </a:xfrm>
      </p:grpSpPr>
      <p:sp>
        <p:nvSpPr>
          <p:cNvPr id="167" name="CustomShape 1"/>
          <p:cNvSpPr/>
          <p:nvPr/>
        </p:nvSpPr>
        <p:spPr>
          <a:xfrm>
            <a:off x="5073840" y="-10440"/>
            <a:ext cx="7992000" cy="7335720"/>
          </a:xfrm>
          <a:prstGeom prst="rect">
            <a:avLst/>
          </a:prstGeom>
          <a:solidFill>
            <a:srgbClr val="ffffff"/>
          </a:solidFill>
          <a:ln w="12600">
            <a:noFill/>
          </a:ln>
        </p:spPr>
        <p:style>
          <a:lnRef idx="0"/>
          <a:fillRef idx="0"/>
          <a:effectRef idx="0"/>
          <a:fontRef idx="minor"/>
        </p:style>
      </p:sp>
      <p:sp>
        <p:nvSpPr>
          <p:cNvPr id="168" name="CustomShape 2"/>
          <p:cNvSpPr/>
          <p:nvPr/>
        </p:nvSpPr>
        <p:spPr>
          <a:xfrm>
            <a:off x="394200" y="3963240"/>
            <a:ext cx="4341600" cy="639000"/>
          </a:xfrm>
          <a:prstGeom prst="rect">
            <a:avLst/>
          </a:prstGeom>
          <a:noFill/>
          <a:ln w="12600">
            <a:noFill/>
          </a:ln>
        </p:spPr>
        <p:style>
          <a:lnRef idx="0"/>
          <a:fillRef idx="0"/>
          <a:effectRef idx="0"/>
          <a:fontRef idx="minor"/>
        </p:style>
        <p:txBody>
          <a:bodyPr wrap="none" lIns="45720" rIns="45720" tIns="45000" bIns="45000"/>
          <a:p>
            <a:pPr algn="ctr">
              <a:lnSpc>
                <a:spcPct val="100000"/>
              </a:lnSpc>
            </a:pPr>
            <a:r>
              <a:rPr b="1" lang="ro-RO" sz="3600" spc="-1" strike="noStrike" cap="all">
                <a:solidFill>
                  <a:srgbClr val="ffffff"/>
                </a:solidFill>
                <a:latin typeface="Arial"/>
                <a:ea typeface="Arial"/>
              </a:rPr>
              <a:t>FACTORI NEGATIVI</a:t>
            </a:r>
            <a:endParaRPr b="0" lang="ro-RO" sz="3600" spc="-1" strike="noStrike">
              <a:latin typeface="Arial"/>
            </a:endParaRPr>
          </a:p>
        </p:txBody>
      </p:sp>
      <p:sp>
        <p:nvSpPr>
          <p:cNvPr id="169" name="CustomShape 3"/>
          <p:cNvSpPr/>
          <p:nvPr/>
        </p:nvSpPr>
        <p:spPr>
          <a:xfrm>
            <a:off x="5551560" y="1191600"/>
            <a:ext cx="7452000" cy="913320"/>
          </a:xfrm>
          <a:prstGeom prst="rect">
            <a:avLst/>
          </a:prstGeom>
          <a:noFill/>
          <a:ln w="12600">
            <a:noFill/>
          </a:ln>
        </p:spPr>
        <p:style>
          <a:lnRef idx="0"/>
          <a:fillRef idx="0"/>
          <a:effectRef idx="0"/>
          <a:fontRef idx="minor"/>
        </p:style>
        <p:txBody>
          <a:bodyPr wrap="none" lIns="45720" rIns="45720" tIns="45000" bIns="45000"/>
          <a:p>
            <a:pPr algn="ctr">
              <a:lnSpc>
                <a:spcPct val="150000"/>
              </a:lnSpc>
            </a:pPr>
            <a:r>
              <a:rPr b="1" lang="ro-RO" sz="1800" spc="-1" strike="noStrike" cap="all">
                <a:solidFill>
                  <a:srgbClr val="535353"/>
                </a:solidFill>
                <a:latin typeface="Arial"/>
                <a:ea typeface="Arial"/>
              </a:rPr>
              <a:t>UZURA MUȘCHIULUI CARDIAC</a:t>
            </a:r>
            <a:endParaRPr b="0" lang="ro-RO" sz="1800" spc="-1" strike="noStrike">
              <a:latin typeface="Arial"/>
            </a:endParaRPr>
          </a:p>
          <a:p>
            <a:pPr algn="ctr">
              <a:lnSpc>
                <a:spcPct val="150000"/>
              </a:lnSpc>
            </a:pPr>
            <a:r>
              <a:rPr b="1" lang="ro-RO" sz="1800" spc="-1" strike="noStrike" cap="all">
                <a:solidFill>
                  <a:srgbClr val="535353"/>
                </a:solidFill>
                <a:latin typeface="Arial"/>
                <a:ea typeface="Arial"/>
              </a:rPr>
              <a:t>DETERIORAREA PEREȚILOR ARTERELOR ȘI VASELOR DE SÂNGE</a:t>
            </a:r>
            <a:endParaRPr b="0" lang="ro-RO" sz="1800" spc="-1" strike="noStrike">
              <a:latin typeface="Arial"/>
            </a:endParaRPr>
          </a:p>
        </p:txBody>
      </p:sp>
      <p:sp>
        <p:nvSpPr>
          <p:cNvPr id="170" name="CustomShape 4"/>
          <p:cNvSpPr/>
          <p:nvPr/>
        </p:nvSpPr>
        <p:spPr>
          <a:xfrm>
            <a:off x="232920" y="1951560"/>
            <a:ext cx="4664520" cy="639000"/>
          </a:xfrm>
          <a:prstGeom prst="rect">
            <a:avLst/>
          </a:prstGeom>
          <a:noFill/>
          <a:ln w="12600">
            <a:noFill/>
          </a:ln>
        </p:spPr>
        <p:style>
          <a:lnRef idx="0"/>
          <a:fillRef idx="0"/>
          <a:effectRef idx="0"/>
          <a:fontRef idx="minor"/>
        </p:style>
        <p:txBody>
          <a:bodyPr wrap="none" lIns="45720" rIns="45720" tIns="45000" bIns="45000"/>
          <a:p>
            <a:pPr algn="ctr">
              <a:lnSpc>
                <a:spcPct val="100000"/>
              </a:lnSpc>
            </a:pPr>
            <a:r>
              <a:rPr b="1" lang="ro-RO" sz="3600" spc="-1" strike="noStrike" cap="all">
                <a:solidFill>
                  <a:srgbClr val="ffffff"/>
                </a:solidFill>
                <a:latin typeface="Arial"/>
                <a:ea typeface="Arial"/>
              </a:rPr>
              <a:t>EFORT PERMANENT</a:t>
            </a:r>
            <a:endParaRPr b="0" lang="ro-RO" sz="3600" spc="-1" strike="noStrike">
              <a:latin typeface="Arial"/>
            </a:endParaRPr>
          </a:p>
        </p:txBody>
      </p:sp>
      <p:sp>
        <p:nvSpPr>
          <p:cNvPr id="171" name="CustomShape 5"/>
          <p:cNvSpPr/>
          <p:nvPr/>
        </p:nvSpPr>
        <p:spPr>
          <a:xfrm>
            <a:off x="2221560" y="2887560"/>
            <a:ext cx="686880" cy="1308600"/>
          </a:xfrm>
          <a:prstGeom prst="rect">
            <a:avLst/>
          </a:prstGeom>
          <a:noFill/>
          <a:ln w="12600">
            <a:noFill/>
          </a:ln>
        </p:spPr>
        <p:style>
          <a:lnRef idx="0"/>
          <a:fillRef idx="0"/>
          <a:effectRef idx="0"/>
          <a:fontRef idx="minor"/>
        </p:style>
        <p:txBody>
          <a:bodyPr wrap="none" lIns="45720" rIns="45720" tIns="45000" bIns="45000"/>
          <a:p>
            <a:pPr algn="ctr">
              <a:lnSpc>
                <a:spcPct val="100000"/>
              </a:lnSpc>
            </a:pPr>
            <a:r>
              <a:rPr b="1" lang="ro-RO" sz="8000" spc="-1" strike="noStrike" cap="all">
                <a:solidFill>
                  <a:srgbClr val="ffffff"/>
                </a:solidFill>
                <a:latin typeface="Arial"/>
                <a:ea typeface="Arial"/>
              </a:rPr>
              <a:t>+</a:t>
            </a:r>
            <a:endParaRPr b="0" lang="ro-RO" sz="8000" spc="-1" strike="noStrike">
              <a:latin typeface="Arial"/>
            </a:endParaRPr>
          </a:p>
        </p:txBody>
      </p:sp>
      <p:sp>
        <p:nvSpPr>
          <p:cNvPr id="172" name="CustomShape 6"/>
          <p:cNvSpPr/>
          <p:nvPr/>
        </p:nvSpPr>
        <p:spPr>
          <a:xfrm>
            <a:off x="8012880" y="4647960"/>
            <a:ext cx="2529360" cy="913320"/>
          </a:xfrm>
          <a:prstGeom prst="rect">
            <a:avLst/>
          </a:prstGeom>
          <a:noFill/>
          <a:ln w="12600">
            <a:noFill/>
          </a:ln>
        </p:spPr>
        <p:style>
          <a:lnRef idx="0"/>
          <a:fillRef idx="0"/>
          <a:effectRef idx="0"/>
          <a:fontRef idx="minor"/>
        </p:style>
        <p:txBody>
          <a:bodyPr wrap="none" lIns="45720" rIns="45720" tIns="45000" bIns="45000"/>
          <a:p>
            <a:pPr algn="ctr">
              <a:lnSpc>
                <a:spcPct val="150000"/>
              </a:lnSpc>
            </a:pPr>
            <a:r>
              <a:rPr b="1" lang="ro-RO" sz="1800" spc="-1" strike="noStrike" cap="all">
                <a:solidFill>
                  <a:srgbClr val="535353"/>
                </a:solidFill>
                <a:latin typeface="Arial"/>
                <a:ea typeface="Arial"/>
              </a:rPr>
              <a:t>INFARCT MIOCARDIC,</a:t>
            </a:r>
            <a:endParaRPr b="0" lang="ro-RO" sz="1800" spc="-1" strike="noStrike">
              <a:latin typeface="Arial"/>
            </a:endParaRPr>
          </a:p>
          <a:p>
            <a:pPr algn="ctr">
              <a:lnSpc>
                <a:spcPct val="150000"/>
              </a:lnSpc>
            </a:pPr>
            <a:r>
              <a:rPr b="1" lang="ro-RO" sz="1800" spc="-1" strike="noStrike" cap="all">
                <a:solidFill>
                  <a:srgbClr val="535353"/>
                </a:solidFill>
                <a:latin typeface="Arial"/>
                <a:ea typeface="Arial"/>
              </a:rPr>
              <a:t>AVC.</a:t>
            </a:r>
            <a:endParaRPr b="0" lang="ro-RO" sz="1800" spc="-1" strike="noStrike">
              <a:latin typeface="Arial"/>
            </a:endParaRPr>
          </a:p>
        </p:txBody>
      </p:sp>
      <p:sp>
        <p:nvSpPr>
          <p:cNvPr id="173" name="CustomShape 7"/>
          <p:cNvSpPr/>
          <p:nvPr/>
        </p:nvSpPr>
        <p:spPr>
          <a:xfrm flipH="1" rot="16200000">
            <a:off x="8865720" y="3116880"/>
            <a:ext cx="824040" cy="767520"/>
          </a:xfrm>
          <a:prstGeom prst="rightArrow">
            <a:avLst>
              <a:gd name="adj1" fmla="val 32000"/>
              <a:gd name="adj2" fmla="val 64000"/>
            </a:avLst>
          </a:prstGeom>
          <a:noFill/>
          <a:ln w="25560">
            <a:solidFill>
              <a:srgbClr val="f6554a"/>
            </a:solidFill>
            <a:round/>
          </a:ln>
        </p:spPr>
        <p:style>
          <a:lnRef idx="0"/>
          <a:fillRef idx="0"/>
          <a:effectRef idx="0"/>
          <a:fontRef idx="minor"/>
        </p:style>
      </p:sp>
      <p:sp>
        <p:nvSpPr>
          <p:cNvPr id="174" name="CustomShape 8"/>
          <p:cNvSpPr/>
          <p:nvPr/>
        </p:nvSpPr>
        <p:spPr>
          <a:xfrm>
            <a:off x="7324560" y="1997640"/>
            <a:ext cx="3905640" cy="913320"/>
          </a:xfrm>
          <a:prstGeom prst="rect">
            <a:avLst/>
          </a:prstGeom>
          <a:noFill/>
          <a:ln w="12600">
            <a:noFill/>
          </a:ln>
        </p:spPr>
        <p:style>
          <a:lnRef idx="0"/>
          <a:fillRef idx="0"/>
          <a:effectRef idx="0"/>
          <a:fontRef idx="minor"/>
        </p:style>
        <p:txBody>
          <a:bodyPr wrap="none" lIns="45720" rIns="45720" tIns="45000" bIns="45000"/>
          <a:p>
            <a:pPr algn="ctr">
              <a:lnSpc>
                <a:spcPct val="150000"/>
              </a:lnSpc>
            </a:pPr>
            <a:r>
              <a:rPr b="1" lang="ro-RO" sz="1800" spc="-1" strike="noStrike" cap="all">
                <a:solidFill>
                  <a:srgbClr val="535353"/>
                </a:solidFill>
                <a:latin typeface="Arial"/>
                <a:ea typeface="Arial"/>
              </a:rPr>
              <a:t>FORMAREA TROMBILOR</a:t>
            </a:r>
            <a:endParaRPr b="0" lang="ro-RO" sz="1800" spc="-1" strike="noStrike">
              <a:latin typeface="Arial"/>
            </a:endParaRPr>
          </a:p>
          <a:p>
            <a:pPr algn="ctr">
              <a:lnSpc>
                <a:spcPct val="150000"/>
              </a:lnSpc>
            </a:pPr>
            <a:r>
              <a:rPr b="1" lang="ro-RO" sz="1800" spc="-1" strike="noStrike" cap="all">
                <a:solidFill>
                  <a:srgbClr val="535353"/>
                </a:solidFill>
                <a:latin typeface="Arial"/>
                <a:ea typeface="Arial"/>
              </a:rPr>
              <a:t>CREȘTEREA PRESIUNI SANGUINE</a:t>
            </a:r>
            <a:endParaRPr b="0" lang="ro-RO" sz="1800" spc="-1" strike="noStrike">
              <a:latin typeface="Arial"/>
            </a:endParaRPr>
          </a:p>
        </p:txBody>
      </p:sp>
      <p:sp>
        <p:nvSpPr>
          <p:cNvPr id="175" name="CustomShape 9"/>
          <p:cNvSpPr/>
          <p:nvPr/>
        </p:nvSpPr>
        <p:spPr>
          <a:xfrm>
            <a:off x="6984720" y="4257360"/>
            <a:ext cx="4585320" cy="501840"/>
          </a:xfrm>
          <a:prstGeom prst="rect">
            <a:avLst/>
          </a:prstGeom>
          <a:noFill/>
          <a:ln w="12600">
            <a:noFill/>
          </a:ln>
        </p:spPr>
        <p:style>
          <a:lnRef idx="0"/>
          <a:fillRef idx="0"/>
          <a:effectRef idx="0"/>
          <a:fontRef idx="minor"/>
        </p:style>
        <p:txBody>
          <a:bodyPr wrap="none" lIns="45720" rIns="45720" tIns="45000" bIns="45000"/>
          <a:p>
            <a:pPr algn="ctr">
              <a:lnSpc>
                <a:spcPct val="150000"/>
              </a:lnSpc>
            </a:pPr>
            <a:r>
              <a:rPr b="1" lang="ro-RO" sz="1800" spc="-1" strike="noStrike" cap="all">
                <a:solidFill>
                  <a:srgbClr val="535353"/>
                </a:solidFill>
                <a:latin typeface="Arial"/>
                <a:ea typeface="Arial"/>
              </a:rPr>
              <a:t>RISC DE BOALĂ CARDIACĂ ISCHEMICĂ,</a:t>
            </a:r>
            <a:endParaRPr b="0" lang="ro-RO" sz="1800" spc="-1" strike="noStrike">
              <a:latin typeface="Arial"/>
            </a:endParaRPr>
          </a:p>
        </p:txBody>
      </p:sp>
      <p:sp>
        <p:nvSpPr>
          <p:cNvPr id="176" name="CustomShape 10"/>
          <p:cNvSpPr/>
          <p:nvPr/>
        </p:nvSpPr>
        <p:spPr>
          <a:xfrm>
            <a:off x="5303880" y="2887560"/>
            <a:ext cx="686880" cy="1308600"/>
          </a:xfrm>
          <a:prstGeom prst="rect">
            <a:avLst/>
          </a:prstGeom>
          <a:noFill/>
          <a:ln w="12600">
            <a:noFill/>
          </a:ln>
        </p:spPr>
        <p:style>
          <a:lnRef idx="0"/>
          <a:fillRef idx="0"/>
          <a:effectRef idx="0"/>
          <a:fontRef idx="minor"/>
        </p:style>
        <p:txBody>
          <a:bodyPr wrap="none" lIns="45720" rIns="45720" tIns="45000" bIns="45000"/>
          <a:p>
            <a:pPr algn="ctr">
              <a:lnSpc>
                <a:spcPct val="100000"/>
              </a:lnSpc>
            </a:pPr>
            <a:r>
              <a:rPr b="1" lang="ro-RO" sz="8000" spc="-1" strike="noStrike" cap="all">
                <a:solidFill>
                  <a:srgbClr val="f6554a"/>
                </a:solidFill>
                <a:latin typeface="Arial"/>
                <a:ea typeface="Arial"/>
              </a:rPr>
              <a:t>=</a:t>
            </a:r>
            <a:endParaRPr b="0" lang="ro-RO" sz="8000" spc="-1" strike="noStrike">
              <a:latin typeface="Arial"/>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CustomShape 1"/>
          <p:cNvSpPr/>
          <p:nvPr/>
        </p:nvSpPr>
        <p:spPr>
          <a:xfrm>
            <a:off x="2545200" y="6310080"/>
            <a:ext cx="282240" cy="379080"/>
          </a:xfrm>
          <a:custGeom>
            <a:avLst/>
            <a:gdLst/>
            <a:ahLst/>
            <a:rect l="l" t="t" r="r" b="b"/>
            <a:pathLst>
              <a:path w="21600" h="21600">
                <a:moveTo>
                  <a:pt x="18926" y="19025"/>
                </a:moveTo>
                <a:lnTo>
                  <a:pt x="4385" y="19025"/>
                </a:lnTo>
                <a:lnTo>
                  <a:pt x="5763" y="20156"/>
                </a:lnTo>
                <a:lnTo>
                  <a:pt x="7405" y="20960"/>
                </a:lnTo>
                <a:lnTo>
                  <a:pt x="9313" y="21440"/>
                </a:lnTo>
                <a:lnTo>
                  <a:pt x="11491" y="21600"/>
                </a:lnTo>
                <a:lnTo>
                  <a:pt x="13509" y="21458"/>
                </a:lnTo>
                <a:lnTo>
                  <a:pt x="15368" y="21028"/>
                </a:lnTo>
                <a:lnTo>
                  <a:pt x="17074" y="20309"/>
                </a:lnTo>
                <a:lnTo>
                  <a:pt x="18636" y="19298"/>
                </a:lnTo>
                <a:lnTo>
                  <a:pt x="18926" y="19025"/>
                </a:lnTo>
                <a:close/>
                <a:moveTo>
                  <a:pt x="4385" y="0"/>
                </a:moveTo>
                <a:lnTo>
                  <a:pt x="0" y="0"/>
                </a:lnTo>
                <a:lnTo>
                  <a:pt x="0" y="21206"/>
                </a:lnTo>
                <a:lnTo>
                  <a:pt x="4385" y="21206"/>
                </a:lnTo>
                <a:lnTo>
                  <a:pt x="4385" y="19025"/>
                </a:lnTo>
                <a:lnTo>
                  <a:pt x="18926" y="19025"/>
                </a:lnTo>
                <a:lnTo>
                  <a:pt x="19505" y="18480"/>
                </a:lnTo>
                <a:lnTo>
                  <a:pt x="10800" y="18480"/>
                </a:lnTo>
                <a:lnTo>
                  <a:pt x="9484" y="18394"/>
                </a:lnTo>
                <a:lnTo>
                  <a:pt x="6212" y="17116"/>
                </a:lnTo>
                <a:lnTo>
                  <a:pt x="4499" y="14633"/>
                </a:lnTo>
                <a:lnTo>
                  <a:pt x="4385" y="13632"/>
                </a:lnTo>
                <a:lnTo>
                  <a:pt x="4499" y="12633"/>
                </a:lnTo>
                <a:lnTo>
                  <a:pt x="6212" y="10179"/>
                </a:lnTo>
                <a:lnTo>
                  <a:pt x="9484" y="8871"/>
                </a:lnTo>
                <a:lnTo>
                  <a:pt x="10800" y="8785"/>
                </a:lnTo>
                <a:lnTo>
                  <a:pt x="19508" y="8785"/>
                </a:lnTo>
                <a:lnTo>
                  <a:pt x="18893" y="8209"/>
                </a:lnTo>
                <a:lnTo>
                  <a:pt x="4385" y="8209"/>
                </a:lnTo>
                <a:lnTo>
                  <a:pt x="4385" y="0"/>
                </a:lnTo>
                <a:close/>
                <a:moveTo>
                  <a:pt x="19508" y="8785"/>
                </a:moveTo>
                <a:lnTo>
                  <a:pt x="10800" y="8785"/>
                </a:lnTo>
                <a:lnTo>
                  <a:pt x="12116" y="8871"/>
                </a:lnTo>
                <a:lnTo>
                  <a:pt x="13322" y="9130"/>
                </a:lnTo>
                <a:lnTo>
                  <a:pt x="16187" y="10906"/>
                </a:lnTo>
                <a:lnTo>
                  <a:pt x="17215" y="13632"/>
                </a:lnTo>
                <a:lnTo>
                  <a:pt x="17101" y="14633"/>
                </a:lnTo>
                <a:lnTo>
                  <a:pt x="15388" y="17116"/>
                </a:lnTo>
                <a:lnTo>
                  <a:pt x="12116" y="18394"/>
                </a:lnTo>
                <a:lnTo>
                  <a:pt x="10800" y="18480"/>
                </a:lnTo>
                <a:lnTo>
                  <a:pt x="19505" y="18480"/>
                </a:lnTo>
                <a:lnTo>
                  <a:pt x="19939" y="18071"/>
                </a:lnTo>
                <a:lnTo>
                  <a:pt x="20864" y="16715"/>
                </a:lnTo>
                <a:lnTo>
                  <a:pt x="21417" y="15233"/>
                </a:lnTo>
                <a:lnTo>
                  <a:pt x="21600" y="13632"/>
                </a:lnTo>
                <a:lnTo>
                  <a:pt x="21417" y="12019"/>
                </a:lnTo>
                <a:lnTo>
                  <a:pt x="20864" y="10539"/>
                </a:lnTo>
                <a:lnTo>
                  <a:pt x="19938" y="9189"/>
                </a:lnTo>
                <a:lnTo>
                  <a:pt x="19508" y="8785"/>
                </a:lnTo>
                <a:close/>
                <a:moveTo>
                  <a:pt x="11491" y="5665"/>
                </a:moveTo>
                <a:lnTo>
                  <a:pt x="9313" y="5824"/>
                </a:lnTo>
                <a:lnTo>
                  <a:pt x="7405" y="6301"/>
                </a:lnTo>
                <a:lnTo>
                  <a:pt x="5763" y="7096"/>
                </a:lnTo>
                <a:lnTo>
                  <a:pt x="4385" y="8209"/>
                </a:lnTo>
                <a:lnTo>
                  <a:pt x="18893" y="8209"/>
                </a:lnTo>
                <a:lnTo>
                  <a:pt x="15368" y="6237"/>
                </a:lnTo>
                <a:lnTo>
                  <a:pt x="11491" y="5665"/>
                </a:lnTo>
                <a:close/>
              </a:path>
            </a:pathLst>
          </a:custGeom>
          <a:solidFill>
            <a:srgbClr val="ffffff"/>
          </a:solidFill>
          <a:ln w="12600">
            <a:noFill/>
          </a:ln>
        </p:spPr>
        <p:style>
          <a:lnRef idx="0"/>
          <a:fillRef idx="0"/>
          <a:effectRef idx="0"/>
          <a:fontRef idx="minor"/>
        </p:style>
      </p:sp>
      <p:sp>
        <p:nvSpPr>
          <p:cNvPr id="178" name="Line 2"/>
          <p:cNvSpPr/>
          <p:nvPr/>
        </p:nvSpPr>
        <p:spPr>
          <a:xfrm>
            <a:off x="2173320" y="6309720"/>
            <a:ext cx="360" cy="372600"/>
          </a:xfrm>
          <a:prstGeom prst="line">
            <a:avLst/>
          </a:prstGeom>
          <a:ln w="57600">
            <a:solidFill>
              <a:srgbClr val="ffffff"/>
            </a:solidFill>
            <a:round/>
          </a:ln>
        </p:spPr>
        <p:style>
          <a:lnRef idx="0"/>
          <a:fillRef idx="0"/>
          <a:effectRef idx="0"/>
          <a:fontRef idx="minor"/>
        </p:style>
      </p:sp>
      <p:sp>
        <p:nvSpPr>
          <p:cNvPr id="179" name="CustomShape 3"/>
          <p:cNvSpPr/>
          <p:nvPr/>
        </p:nvSpPr>
        <p:spPr>
          <a:xfrm>
            <a:off x="2252520" y="6416640"/>
            <a:ext cx="241560" cy="272160"/>
          </a:xfrm>
          <a:custGeom>
            <a:avLst/>
            <a:gdLst/>
            <a:ahLst/>
            <a:rect l="l" t="t" r="r" b="b"/>
            <a:pathLst>
              <a:path w="21600" h="21600">
                <a:moveTo>
                  <a:pt x="5127" y="0"/>
                </a:moveTo>
                <a:lnTo>
                  <a:pt x="0" y="0"/>
                </a:lnTo>
                <a:lnTo>
                  <a:pt x="0" y="13020"/>
                </a:lnTo>
                <a:lnTo>
                  <a:pt x="651" y="16622"/>
                </a:lnTo>
                <a:lnTo>
                  <a:pt x="2543" y="19320"/>
                </a:lnTo>
                <a:lnTo>
                  <a:pt x="5581" y="21013"/>
                </a:lnTo>
                <a:lnTo>
                  <a:pt x="9674" y="21600"/>
                </a:lnTo>
                <a:lnTo>
                  <a:pt x="11689" y="21431"/>
                </a:lnTo>
                <a:lnTo>
                  <a:pt x="13504" y="20906"/>
                </a:lnTo>
                <a:lnTo>
                  <a:pt x="15104" y="19995"/>
                </a:lnTo>
                <a:lnTo>
                  <a:pt x="16473" y="18671"/>
                </a:lnTo>
                <a:lnTo>
                  <a:pt x="21600" y="18671"/>
                </a:lnTo>
                <a:lnTo>
                  <a:pt x="21600" y="17263"/>
                </a:lnTo>
                <a:lnTo>
                  <a:pt x="10800" y="17263"/>
                </a:lnTo>
                <a:lnTo>
                  <a:pt x="8400" y="16919"/>
                </a:lnTo>
                <a:lnTo>
                  <a:pt x="6618" y="15926"/>
                </a:lnTo>
                <a:lnTo>
                  <a:pt x="5509" y="14344"/>
                </a:lnTo>
                <a:lnTo>
                  <a:pt x="5127" y="12232"/>
                </a:lnTo>
                <a:lnTo>
                  <a:pt x="5127" y="0"/>
                </a:lnTo>
                <a:close/>
                <a:moveTo>
                  <a:pt x="21600" y="18671"/>
                </a:moveTo>
                <a:lnTo>
                  <a:pt x="16473" y="18671"/>
                </a:lnTo>
                <a:lnTo>
                  <a:pt x="16473" y="21052"/>
                </a:lnTo>
                <a:lnTo>
                  <a:pt x="21600" y="21052"/>
                </a:lnTo>
                <a:lnTo>
                  <a:pt x="21600" y="18671"/>
                </a:lnTo>
                <a:close/>
                <a:moveTo>
                  <a:pt x="21600" y="0"/>
                </a:moveTo>
                <a:lnTo>
                  <a:pt x="16473" y="0"/>
                </a:lnTo>
                <a:lnTo>
                  <a:pt x="16473" y="12167"/>
                </a:lnTo>
                <a:lnTo>
                  <a:pt x="16054" y="14198"/>
                </a:lnTo>
                <a:lnTo>
                  <a:pt x="14883" y="15813"/>
                </a:lnTo>
                <a:lnTo>
                  <a:pt x="13088" y="16879"/>
                </a:lnTo>
                <a:lnTo>
                  <a:pt x="10800" y="17263"/>
                </a:lnTo>
                <a:lnTo>
                  <a:pt x="21600" y="17263"/>
                </a:lnTo>
                <a:lnTo>
                  <a:pt x="21600" y="0"/>
                </a:lnTo>
                <a:close/>
              </a:path>
            </a:pathLst>
          </a:custGeom>
          <a:solidFill>
            <a:srgbClr val="ffffff"/>
          </a:solidFill>
          <a:ln w="12600">
            <a:noFill/>
          </a:ln>
        </p:spPr>
        <p:style>
          <a:lnRef idx="0"/>
          <a:fillRef idx="0"/>
          <a:effectRef idx="0"/>
          <a:fontRef idx="minor"/>
        </p:style>
      </p:sp>
      <p:sp>
        <p:nvSpPr>
          <p:cNvPr id="180" name="CustomShape 4"/>
          <p:cNvSpPr/>
          <p:nvPr/>
        </p:nvSpPr>
        <p:spPr>
          <a:xfrm>
            <a:off x="1848240" y="6409800"/>
            <a:ext cx="259200" cy="279360"/>
          </a:xfrm>
          <a:custGeom>
            <a:avLst/>
            <a:gdLst/>
            <a:ahLst/>
            <a:rect l="l" t="t" r="r" b="b"/>
            <a:pathLst>
              <a:path w="21600" h="21600">
                <a:moveTo>
                  <a:pt x="11673" y="0"/>
                </a:moveTo>
                <a:lnTo>
                  <a:pt x="7174" y="775"/>
                </a:lnTo>
                <a:lnTo>
                  <a:pt x="3406" y="3121"/>
                </a:lnTo>
                <a:lnTo>
                  <a:pt x="857" y="6606"/>
                </a:lnTo>
                <a:lnTo>
                  <a:pt x="0" y="10800"/>
                </a:lnTo>
                <a:lnTo>
                  <a:pt x="215" y="12987"/>
                </a:lnTo>
                <a:lnTo>
                  <a:pt x="1922" y="16822"/>
                </a:lnTo>
                <a:lnTo>
                  <a:pt x="5195" y="19850"/>
                </a:lnTo>
                <a:lnTo>
                  <a:pt x="9336" y="21407"/>
                </a:lnTo>
                <a:lnTo>
                  <a:pt x="11673" y="21600"/>
                </a:lnTo>
                <a:lnTo>
                  <a:pt x="13960" y="21407"/>
                </a:lnTo>
                <a:lnTo>
                  <a:pt x="17971" y="19850"/>
                </a:lnTo>
                <a:lnTo>
                  <a:pt x="20726" y="17370"/>
                </a:lnTo>
                <a:lnTo>
                  <a:pt x="11673" y="17370"/>
                </a:lnTo>
                <a:lnTo>
                  <a:pt x="8914" y="16864"/>
                </a:lnTo>
                <a:lnTo>
                  <a:pt x="6730" y="15475"/>
                </a:lnTo>
                <a:lnTo>
                  <a:pt x="5293" y="13390"/>
                </a:lnTo>
                <a:lnTo>
                  <a:pt x="4775" y="10800"/>
                </a:lnTo>
                <a:lnTo>
                  <a:pt x="5293" y="8209"/>
                </a:lnTo>
                <a:lnTo>
                  <a:pt x="6730" y="6125"/>
                </a:lnTo>
                <a:lnTo>
                  <a:pt x="8915" y="4735"/>
                </a:lnTo>
                <a:lnTo>
                  <a:pt x="11673" y="4229"/>
                </a:lnTo>
                <a:lnTo>
                  <a:pt x="20726" y="4229"/>
                </a:lnTo>
                <a:lnTo>
                  <a:pt x="20251" y="3679"/>
                </a:lnTo>
                <a:lnTo>
                  <a:pt x="19703" y="3121"/>
                </a:lnTo>
                <a:lnTo>
                  <a:pt x="17971" y="1750"/>
                </a:lnTo>
                <a:lnTo>
                  <a:pt x="16058" y="775"/>
                </a:lnTo>
                <a:lnTo>
                  <a:pt x="13960" y="193"/>
                </a:lnTo>
                <a:lnTo>
                  <a:pt x="11673" y="0"/>
                </a:lnTo>
                <a:close/>
                <a:moveTo>
                  <a:pt x="17712" y="14038"/>
                </a:moveTo>
                <a:lnTo>
                  <a:pt x="15505" y="16306"/>
                </a:lnTo>
                <a:lnTo>
                  <a:pt x="11673" y="17370"/>
                </a:lnTo>
                <a:lnTo>
                  <a:pt x="20726" y="17370"/>
                </a:lnTo>
                <a:lnTo>
                  <a:pt x="20750" y="17342"/>
                </a:lnTo>
                <a:lnTo>
                  <a:pt x="21199" y="16743"/>
                </a:lnTo>
                <a:lnTo>
                  <a:pt x="21600" y="16123"/>
                </a:lnTo>
                <a:lnTo>
                  <a:pt x="17712" y="14038"/>
                </a:lnTo>
                <a:close/>
                <a:moveTo>
                  <a:pt x="20726" y="4229"/>
                </a:moveTo>
                <a:lnTo>
                  <a:pt x="11673" y="4229"/>
                </a:lnTo>
                <a:lnTo>
                  <a:pt x="13064" y="4347"/>
                </a:lnTo>
                <a:lnTo>
                  <a:pt x="14341" y="4701"/>
                </a:lnTo>
                <a:lnTo>
                  <a:pt x="17022" y="6573"/>
                </a:lnTo>
                <a:lnTo>
                  <a:pt x="17712" y="7562"/>
                </a:lnTo>
                <a:lnTo>
                  <a:pt x="21600" y="5477"/>
                </a:lnTo>
                <a:lnTo>
                  <a:pt x="21199" y="4856"/>
                </a:lnTo>
                <a:lnTo>
                  <a:pt x="20750" y="4257"/>
                </a:lnTo>
                <a:lnTo>
                  <a:pt x="20726" y="4229"/>
                </a:lnTo>
                <a:close/>
              </a:path>
            </a:pathLst>
          </a:custGeom>
          <a:solidFill>
            <a:srgbClr val="ffffff"/>
          </a:solidFill>
          <a:ln w="12600">
            <a:noFill/>
          </a:ln>
        </p:spPr>
        <p:style>
          <a:lnRef idx="0"/>
          <a:fillRef idx="0"/>
          <a:effectRef idx="0"/>
          <a:fontRef idx="minor"/>
        </p:style>
      </p:sp>
      <p:sp>
        <p:nvSpPr>
          <p:cNvPr id="181" name="Line 5"/>
          <p:cNvSpPr/>
          <p:nvPr/>
        </p:nvSpPr>
        <p:spPr>
          <a:xfrm>
            <a:off x="1779840" y="6309720"/>
            <a:ext cx="0" cy="372600"/>
          </a:xfrm>
          <a:prstGeom prst="line">
            <a:avLst/>
          </a:prstGeom>
          <a:ln w="57600">
            <a:solidFill>
              <a:srgbClr val="ffffff"/>
            </a:solidFill>
            <a:round/>
          </a:ln>
        </p:spPr>
        <p:style>
          <a:lnRef idx="0"/>
          <a:fillRef idx="0"/>
          <a:effectRef idx="0"/>
          <a:fontRef idx="minor"/>
        </p:style>
      </p:sp>
      <p:sp>
        <p:nvSpPr>
          <p:cNvPr id="182" name="CustomShape 6"/>
          <p:cNvSpPr/>
          <p:nvPr/>
        </p:nvSpPr>
        <p:spPr>
          <a:xfrm>
            <a:off x="1417320" y="6409800"/>
            <a:ext cx="282240" cy="279360"/>
          </a:xfrm>
          <a:custGeom>
            <a:avLst/>
            <a:gdLst/>
            <a:ahLst/>
            <a:rect l="l" t="t" r="r" b="b"/>
            <a:pathLst>
              <a:path w="21600" h="21600">
                <a:moveTo>
                  <a:pt x="10109" y="0"/>
                </a:moveTo>
                <a:lnTo>
                  <a:pt x="6232" y="775"/>
                </a:lnTo>
                <a:lnTo>
                  <a:pt x="2965" y="3122"/>
                </a:lnTo>
                <a:lnTo>
                  <a:pt x="736" y="6606"/>
                </a:lnTo>
                <a:lnTo>
                  <a:pt x="0" y="10800"/>
                </a:lnTo>
                <a:lnTo>
                  <a:pt x="183" y="12970"/>
                </a:lnTo>
                <a:lnTo>
                  <a:pt x="1662" y="16817"/>
                </a:lnTo>
                <a:lnTo>
                  <a:pt x="4526" y="19850"/>
                </a:lnTo>
                <a:lnTo>
                  <a:pt x="8091" y="21407"/>
                </a:lnTo>
                <a:lnTo>
                  <a:pt x="10109" y="21600"/>
                </a:lnTo>
                <a:lnTo>
                  <a:pt x="12288" y="21384"/>
                </a:lnTo>
                <a:lnTo>
                  <a:pt x="14195" y="20733"/>
                </a:lnTo>
                <a:lnTo>
                  <a:pt x="15837" y="19642"/>
                </a:lnTo>
                <a:lnTo>
                  <a:pt x="17215" y="18109"/>
                </a:lnTo>
                <a:lnTo>
                  <a:pt x="21600" y="18109"/>
                </a:lnTo>
                <a:lnTo>
                  <a:pt x="21600" y="17371"/>
                </a:lnTo>
                <a:lnTo>
                  <a:pt x="10800" y="17371"/>
                </a:lnTo>
                <a:lnTo>
                  <a:pt x="9484" y="17255"/>
                </a:lnTo>
                <a:lnTo>
                  <a:pt x="6212" y="15523"/>
                </a:lnTo>
                <a:lnTo>
                  <a:pt x="4499" y="12156"/>
                </a:lnTo>
                <a:lnTo>
                  <a:pt x="4385" y="10800"/>
                </a:lnTo>
                <a:lnTo>
                  <a:pt x="4499" y="9445"/>
                </a:lnTo>
                <a:lnTo>
                  <a:pt x="6212" y="6119"/>
                </a:lnTo>
                <a:lnTo>
                  <a:pt x="9484" y="4347"/>
                </a:lnTo>
                <a:lnTo>
                  <a:pt x="10800" y="4230"/>
                </a:lnTo>
                <a:lnTo>
                  <a:pt x="21600" y="4230"/>
                </a:lnTo>
                <a:lnTo>
                  <a:pt x="21600" y="3450"/>
                </a:lnTo>
                <a:lnTo>
                  <a:pt x="17215" y="3450"/>
                </a:lnTo>
                <a:lnTo>
                  <a:pt x="15837" y="1941"/>
                </a:lnTo>
                <a:lnTo>
                  <a:pt x="14195" y="863"/>
                </a:lnTo>
                <a:lnTo>
                  <a:pt x="12288" y="216"/>
                </a:lnTo>
                <a:lnTo>
                  <a:pt x="10109" y="0"/>
                </a:lnTo>
                <a:close/>
                <a:moveTo>
                  <a:pt x="21600" y="18109"/>
                </a:moveTo>
                <a:lnTo>
                  <a:pt x="17215" y="18109"/>
                </a:lnTo>
                <a:lnTo>
                  <a:pt x="17215" y="21066"/>
                </a:lnTo>
                <a:lnTo>
                  <a:pt x="21600" y="21066"/>
                </a:lnTo>
                <a:lnTo>
                  <a:pt x="21600" y="18109"/>
                </a:lnTo>
                <a:close/>
                <a:moveTo>
                  <a:pt x="21600" y="4230"/>
                </a:moveTo>
                <a:lnTo>
                  <a:pt x="10800" y="4230"/>
                </a:lnTo>
                <a:lnTo>
                  <a:pt x="12116" y="4347"/>
                </a:lnTo>
                <a:lnTo>
                  <a:pt x="13322" y="4698"/>
                </a:lnTo>
                <a:lnTo>
                  <a:pt x="16187" y="7104"/>
                </a:lnTo>
                <a:lnTo>
                  <a:pt x="17215" y="10800"/>
                </a:lnTo>
                <a:lnTo>
                  <a:pt x="17101" y="12156"/>
                </a:lnTo>
                <a:lnTo>
                  <a:pt x="15388" y="15523"/>
                </a:lnTo>
                <a:lnTo>
                  <a:pt x="12116" y="17255"/>
                </a:lnTo>
                <a:lnTo>
                  <a:pt x="10800" y="17371"/>
                </a:lnTo>
                <a:lnTo>
                  <a:pt x="21600" y="17371"/>
                </a:lnTo>
                <a:lnTo>
                  <a:pt x="21600" y="4230"/>
                </a:lnTo>
                <a:close/>
                <a:moveTo>
                  <a:pt x="21600" y="534"/>
                </a:moveTo>
                <a:lnTo>
                  <a:pt x="17215" y="534"/>
                </a:lnTo>
                <a:lnTo>
                  <a:pt x="17215" y="3450"/>
                </a:lnTo>
                <a:lnTo>
                  <a:pt x="21600" y="3450"/>
                </a:lnTo>
                <a:lnTo>
                  <a:pt x="21600" y="534"/>
                </a:lnTo>
                <a:close/>
              </a:path>
            </a:pathLst>
          </a:custGeom>
          <a:solidFill>
            <a:srgbClr val="ffffff"/>
          </a:solidFill>
          <a:ln w="12600">
            <a:noFill/>
          </a:ln>
        </p:spPr>
        <p:style>
          <a:lnRef idx="0"/>
          <a:fillRef idx="0"/>
          <a:effectRef idx="0"/>
          <a:fontRef idx="minor"/>
        </p:style>
      </p:sp>
      <p:sp>
        <p:nvSpPr>
          <p:cNvPr id="183" name="CustomShape 7"/>
          <p:cNvSpPr/>
          <p:nvPr/>
        </p:nvSpPr>
        <p:spPr>
          <a:xfrm>
            <a:off x="944640" y="6409800"/>
            <a:ext cx="280440" cy="279360"/>
          </a:xfrm>
          <a:custGeom>
            <a:avLst/>
            <a:gdLst/>
            <a:ahLst/>
            <a:rect l="l" t="t" r="r" b="b"/>
            <a:pathLst>
              <a:path w="21600" h="21600">
                <a:moveTo>
                  <a:pt x="10800" y="0"/>
                </a:moveTo>
                <a:lnTo>
                  <a:pt x="6638" y="775"/>
                </a:lnTo>
                <a:lnTo>
                  <a:pt x="3150" y="3121"/>
                </a:lnTo>
                <a:lnTo>
                  <a:pt x="793" y="6606"/>
                </a:lnTo>
                <a:lnTo>
                  <a:pt x="0" y="10799"/>
                </a:lnTo>
                <a:lnTo>
                  <a:pt x="199" y="12987"/>
                </a:lnTo>
                <a:lnTo>
                  <a:pt x="1778" y="16823"/>
                </a:lnTo>
                <a:lnTo>
                  <a:pt x="4806" y="19850"/>
                </a:lnTo>
                <a:lnTo>
                  <a:pt x="8639" y="21407"/>
                </a:lnTo>
                <a:lnTo>
                  <a:pt x="10800" y="21600"/>
                </a:lnTo>
                <a:lnTo>
                  <a:pt x="12962" y="21407"/>
                </a:lnTo>
                <a:lnTo>
                  <a:pt x="14963" y="20825"/>
                </a:lnTo>
                <a:lnTo>
                  <a:pt x="16794" y="19850"/>
                </a:lnTo>
                <a:lnTo>
                  <a:pt x="18450" y="18479"/>
                </a:lnTo>
                <a:lnTo>
                  <a:pt x="19369" y="17370"/>
                </a:lnTo>
                <a:lnTo>
                  <a:pt x="10800" y="17370"/>
                </a:lnTo>
                <a:lnTo>
                  <a:pt x="8248" y="16865"/>
                </a:lnTo>
                <a:lnTo>
                  <a:pt x="6227" y="15476"/>
                </a:lnTo>
                <a:lnTo>
                  <a:pt x="4897" y="13391"/>
                </a:lnTo>
                <a:lnTo>
                  <a:pt x="4418" y="10799"/>
                </a:lnTo>
                <a:lnTo>
                  <a:pt x="4897" y="8209"/>
                </a:lnTo>
                <a:lnTo>
                  <a:pt x="6227" y="6124"/>
                </a:lnTo>
                <a:lnTo>
                  <a:pt x="8249" y="4735"/>
                </a:lnTo>
                <a:lnTo>
                  <a:pt x="10800" y="4230"/>
                </a:lnTo>
                <a:lnTo>
                  <a:pt x="19369" y="4230"/>
                </a:lnTo>
                <a:lnTo>
                  <a:pt x="18450" y="3121"/>
                </a:lnTo>
                <a:lnTo>
                  <a:pt x="16794" y="1750"/>
                </a:lnTo>
                <a:lnTo>
                  <a:pt x="14963" y="775"/>
                </a:lnTo>
                <a:lnTo>
                  <a:pt x="12962" y="193"/>
                </a:lnTo>
                <a:lnTo>
                  <a:pt x="10800" y="0"/>
                </a:lnTo>
                <a:close/>
                <a:moveTo>
                  <a:pt x="19369" y="4230"/>
                </a:moveTo>
                <a:lnTo>
                  <a:pt x="10800" y="4230"/>
                </a:lnTo>
                <a:lnTo>
                  <a:pt x="13352" y="4735"/>
                </a:lnTo>
                <a:lnTo>
                  <a:pt x="15374" y="6124"/>
                </a:lnTo>
                <a:lnTo>
                  <a:pt x="16704" y="8209"/>
                </a:lnTo>
                <a:lnTo>
                  <a:pt x="17183" y="10799"/>
                </a:lnTo>
                <a:lnTo>
                  <a:pt x="16704" y="13391"/>
                </a:lnTo>
                <a:lnTo>
                  <a:pt x="15374" y="15476"/>
                </a:lnTo>
                <a:lnTo>
                  <a:pt x="13352" y="16865"/>
                </a:lnTo>
                <a:lnTo>
                  <a:pt x="10800" y="17370"/>
                </a:lnTo>
                <a:lnTo>
                  <a:pt x="19369" y="17370"/>
                </a:lnTo>
                <a:lnTo>
                  <a:pt x="19822" y="16823"/>
                </a:lnTo>
                <a:lnTo>
                  <a:pt x="20808" y="14994"/>
                </a:lnTo>
                <a:lnTo>
                  <a:pt x="21401" y="12987"/>
                </a:lnTo>
                <a:lnTo>
                  <a:pt x="21600" y="10799"/>
                </a:lnTo>
                <a:lnTo>
                  <a:pt x="21401" y="8613"/>
                </a:lnTo>
                <a:lnTo>
                  <a:pt x="20808" y="6606"/>
                </a:lnTo>
                <a:lnTo>
                  <a:pt x="19822" y="4777"/>
                </a:lnTo>
                <a:lnTo>
                  <a:pt x="19369" y="4230"/>
                </a:lnTo>
                <a:close/>
              </a:path>
            </a:pathLst>
          </a:custGeom>
          <a:solidFill>
            <a:srgbClr val="ffffff"/>
          </a:solidFill>
          <a:ln w="12600">
            <a:noFill/>
          </a:ln>
        </p:spPr>
        <p:style>
          <a:lnRef idx="0"/>
          <a:fillRef idx="0"/>
          <a:effectRef idx="0"/>
          <a:fontRef idx="minor"/>
        </p:style>
      </p:sp>
      <p:sp>
        <p:nvSpPr>
          <p:cNvPr id="184" name="CustomShape 8"/>
          <p:cNvSpPr/>
          <p:nvPr/>
        </p:nvSpPr>
        <p:spPr>
          <a:xfrm>
            <a:off x="1265760" y="6410520"/>
            <a:ext cx="135720" cy="271440"/>
          </a:xfrm>
          <a:custGeom>
            <a:avLst/>
            <a:gdLst/>
            <a:ahLst/>
            <a:rect l="l" t="t" r="r" b="b"/>
            <a:pathLst>
              <a:path w="21600" h="21600">
                <a:moveTo>
                  <a:pt x="9096" y="498"/>
                </a:moveTo>
                <a:lnTo>
                  <a:pt x="0" y="498"/>
                </a:lnTo>
                <a:lnTo>
                  <a:pt x="0" y="21600"/>
                </a:lnTo>
                <a:lnTo>
                  <a:pt x="9096" y="21600"/>
                </a:lnTo>
                <a:lnTo>
                  <a:pt x="9096" y="10784"/>
                </a:lnTo>
                <a:lnTo>
                  <a:pt x="9758" y="8276"/>
                </a:lnTo>
                <a:lnTo>
                  <a:pt x="11903" y="6296"/>
                </a:lnTo>
                <a:lnTo>
                  <a:pt x="15771" y="5004"/>
                </a:lnTo>
                <a:lnTo>
                  <a:pt x="21600" y="4558"/>
                </a:lnTo>
                <a:lnTo>
                  <a:pt x="21600" y="3494"/>
                </a:lnTo>
                <a:lnTo>
                  <a:pt x="9096" y="3494"/>
                </a:lnTo>
                <a:lnTo>
                  <a:pt x="9096" y="498"/>
                </a:lnTo>
                <a:close/>
                <a:moveTo>
                  <a:pt x="21600" y="0"/>
                </a:moveTo>
                <a:lnTo>
                  <a:pt x="17831" y="359"/>
                </a:lnTo>
                <a:lnTo>
                  <a:pt x="14494" y="1060"/>
                </a:lnTo>
                <a:lnTo>
                  <a:pt x="11584" y="2106"/>
                </a:lnTo>
                <a:lnTo>
                  <a:pt x="9096" y="3494"/>
                </a:lnTo>
                <a:lnTo>
                  <a:pt x="21600" y="3494"/>
                </a:lnTo>
                <a:lnTo>
                  <a:pt x="21600" y="0"/>
                </a:lnTo>
                <a:close/>
              </a:path>
            </a:pathLst>
          </a:custGeom>
          <a:solidFill>
            <a:srgbClr val="ffffff"/>
          </a:solidFill>
          <a:ln w="12600">
            <a:noFill/>
          </a:ln>
        </p:spPr>
        <p:style>
          <a:lnRef idx="0"/>
          <a:fillRef idx="0"/>
          <a:effectRef idx="0"/>
          <a:fontRef idx="minor"/>
        </p:style>
      </p:sp>
      <p:sp>
        <p:nvSpPr>
          <p:cNvPr id="185" name="CustomShape 9"/>
          <p:cNvSpPr/>
          <p:nvPr/>
        </p:nvSpPr>
        <p:spPr>
          <a:xfrm>
            <a:off x="659160" y="6409800"/>
            <a:ext cx="259200" cy="279360"/>
          </a:xfrm>
          <a:custGeom>
            <a:avLst/>
            <a:gdLst/>
            <a:ahLst/>
            <a:rect l="l" t="t" r="r" b="b"/>
            <a:pathLst>
              <a:path w="21600" h="21600">
                <a:moveTo>
                  <a:pt x="11673" y="0"/>
                </a:moveTo>
                <a:lnTo>
                  <a:pt x="7174" y="775"/>
                </a:lnTo>
                <a:lnTo>
                  <a:pt x="3406" y="3121"/>
                </a:lnTo>
                <a:lnTo>
                  <a:pt x="857" y="6606"/>
                </a:lnTo>
                <a:lnTo>
                  <a:pt x="0" y="10800"/>
                </a:lnTo>
                <a:lnTo>
                  <a:pt x="215" y="12987"/>
                </a:lnTo>
                <a:lnTo>
                  <a:pt x="1922" y="16822"/>
                </a:lnTo>
                <a:lnTo>
                  <a:pt x="5195" y="19850"/>
                </a:lnTo>
                <a:lnTo>
                  <a:pt x="9337" y="21407"/>
                </a:lnTo>
                <a:lnTo>
                  <a:pt x="11673" y="21600"/>
                </a:lnTo>
                <a:lnTo>
                  <a:pt x="13960" y="21407"/>
                </a:lnTo>
                <a:lnTo>
                  <a:pt x="17971" y="19850"/>
                </a:lnTo>
                <a:lnTo>
                  <a:pt x="20726" y="17370"/>
                </a:lnTo>
                <a:lnTo>
                  <a:pt x="11673" y="17370"/>
                </a:lnTo>
                <a:lnTo>
                  <a:pt x="8914" y="16864"/>
                </a:lnTo>
                <a:lnTo>
                  <a:pt x="6730" y="15475"/>
                </a:lnTo>
                <a:lnTo>
                  <a:pt x="5293" y="13390"/>
                </a:lnTo>
                <a:lnTo>
                  <a:pt x="4775" y="10800"/>
                </a:lnTo>
                <a:lnTo>
                  <a:pt x="5293" y="8209"/>
                </a:lnTo>
                <a:lnTo>
                  <a:pt x="6730" y="6125"/>
                </a:lnTo>
                <a:lnTo>
                  <a:pt x="8915" y="4735"/>
                </a:lnTo>
                <a:lnTo>
                  <a:pt x="11673" y="4229"/>
                </a:lnTo>
                <a:lnTo>
                  <a:pt x="20726" y="4229"/>
                </a:lnTo>
                <a:lnTo>
                  <a:pt x="20251" y="3679"/>
                </a:lnTo>
                <a:lnTo>
                  <a:pt x="19703" y="3121"/>
                </a:lnTo>
                <a:lnTo>
                  <a:pt x="17971" y="1750"/>
                </a:lnTo>
                <a:lnTo>
                  <a:pt x="16058" y="775"/>
                </a:lnTo>
                <a:lnTo>
                  <a:pt x="13960" y="193"/>
                </a:lnTo>
                <a:lnTo>
                  <a:pt x="11673" y="0"/>
                </a:lnTo>
                <a:close/>
                <a:moveTo>
                  <a:pt x="17712" y="14038"/>
                </a:moveTo>
                <a:lnTo>
                  <a:pt x="15505" y="16306"/>
                </a:lnTo>
                <a:lnTo>
                  <a:pt x="11673" y="17370"/>
                </a:lnTo>
                <a:lnTo>
                  <a:pt x="20726" y="17370"/>
                </a:lnTo>
                <a:lnTo>
                  <a:pt x="20750" y="17342"/>
                </a:lnTo>
                <a:lnTo>
                  <a:pt x="21199" y="16743"/>
                </a:lnTo>
                <a:lnTo>
                  <a:pt x="21600" y="16123"/>
                </a:lnTo>
                <a:lnTo>
                  <a:pt x="17712" y="14038"/>
                </a:lnTo>
                <a:close/>
                <a:moveTo>
                  <a:pt x="20726" y="4229"/>
                </a:moveTo>
                <a:lnTo>
                  <a:pt x="11673" y="4229"/>
                </a:lnTo>
                <a:lnTo>
                  <a:pt x="13064" y="4347"/>
                </a:lnTo>
                <a:lnTo>
                  <a:pt x="14341" y="4701"/>
                </a:lnTo>
                <a:lnTo>
                  <a:pt x="17022" y="6573"/>
                </a:lnTo>
                <a:lnTo>
                  <a:pt x="17712" y="7562"/>
                </a:lnTo>
                <a:lnTo>
                  <a:pt x="21600" y="5477"/>
                </a:lnTo>
                <a:lnTo>
                  <a:pt x="21199" y="4856"/>
                </a:lnTo>
                <a:lnTo>
                  <a:pt x="20750" y="4257"/>
                </a:lnTo>
                <a:lnTo>
                  <a:pt x="20726" y="4229"/>
                </a:lnTo>
                <a:close/>
              </a:path>
            </a:pathLst>
          </a:custGeom>
          <a:solidFill>
            <a:srgbClr val="ffffff"/>
          </a:solidFill>
          <a:ln w="12600">
            <a:noFill/>
          </a:ln>
        </p:spPr>
        <p:style>
          <a:lnRef idx="0"/>
          <a:fillRef idx="0"/>
          <a:effectRef idx="0"/>
          <a:fontRef idx="minor"/>
        </p:style>
      </p:sp>
      <p:sp>
        <p:nvSpPr>
          <p:cNvPr id="186" name="CustomShape 10"/>
          <p:cNvSpPr/>
          <p:nvPr/>
        </p:nvSpPr>
        <p:spPr>
          <a:xfrm>
            <a:off x="2800080" y="435240"/>
            <a:ext cx="6738840" cy="639000"/>
          </a:xfrm>
          <a:prstGeom prst="rect">
            <a:avLst/>
          </a:prstGeom>
          <a:noFill/>
          <a:ln w="12600">
            <a:noFill/>
          </a:ln>
        </p:spPr>
        <p:style>
          <a:lnRef idx="0"/>
          <a:fillRef idx="0"/>
          <a:effectRef idx="0"/>
          <a:fontRef idx="minor"/>
        </p:style>
        <p:txBody>
          <a:bodyPr wrap="none" lIns="45720" rIns="45720" tIns="45000" bIns="45000"/>
          <a:p>
            <a:pPr>
              <a:lnSpc>
                <a:spcPct val="100000"/>
              </a:lnSpc>
            </a:pPr>
            <a:r>
              <a:rPr b="1" lang="ro-RO" sz="3600" spc="-1" strike="noStrike" cap="all">
                <a:solidFill>
                  <a:srgbClr val="fc533d"/>
                </a:solidFill>
                <a:latin typeface="Arial"/>
                <a:ea typeface="Arial"/>
              </a:rPr>
              <a:t>Inima are nevoie de grijă!</a:t>
            </a:r>
            <a:endParaRPr b="0" lang="ro-RO" sz="3600" spc="-1" strike="noStrike">
              <a:latin typeface="Arial"/>
            </a:endParaRPr>
          </a:p>
        </p:txBody>
      </p:sp>
      <p:sp>
        <p:nvSpPr>
          <p:cNvPr id="187" name="CustomShape 11"/>
          <p:cNvSpPr/>
          <p:nvPr/>
        </p:nvSpPr>
        <p:spPr>
          <a:xfrm>
            <a:off x="2050560" y="1164600"/>
            <a:ext cx="9469800" cy="364680"/>
          </a:xfrm>
          <a:prstGeom prst="rect">
            <a:avLst/>
          </a:prstGeom>
          <a:noFill/>
          <a:ln w="12600">
            <a:noFill/>
          </a:ln>
        </p:spPr>
        <p:style>
          <a:lnRef idx="0"/>
          <a:fillRef idx="0"/>
          <a:effectRef idx="0"/>
          <a:fontRef idx="minor"/>
        </p:style>
        <p:txBody>
          <a:bodyPr wrap="none" lIns="45720" rIns="45720" tIns="45000" bIns="45000"/>
          <a:p>
            <a:pPr>
              <a:lnSpc>
                <a:spcPct val="100000"/>
              </a:lnSpc>
            </a:pPr>
            <a:r>
              <a:rPr b="0" lang="ro-RO" sz="1800" spc="-1" strike="noStrike">
                <a:solidFill>
                  <a:srgbClr val="535353"/>
                </a:solidFill>
                <a:latin typeface="Arial"/>
                <a:ea typeface="Arial"/>
              </a:rPr>
              <a:t>Afecțiunile sistemului cardiovascular reprezintă principala cauză a mortalității la nivel mondial</a:t>
            </a:r>
            <a:endParaRPr b="0" lang="ro-RO" sz="1800" spc="-1" strike="noStrike">
              <a:latin typeface="Arial"/>
            </a:endParaRPr>
          </a:p>
        </p:txBody>
      </p:sp>
      <p:sp>
        <p:nvSpPr>
          <p:cNvPr id="188" name="CustomShape 12"/>
          <p:cNvSpPr/>
          <p:nvPr/>
        </p:nvSpPr>
        <p:spPr>
          <a:xfrm>
            <a:off x="10092960" y="6679440"/>
            <a:ext cx="92160" cy="369000"/>
          </a:xfrm>
          <a:prstGeom prst="rect">
            <a:avLst/>
          </a:prstGeom>
          <a:noFill/>
          <a:ln w="12600">
            <a:noFill/>
          </a:ln>
        </p:spPr>
        <p:style>
          <a:lnRef idx="0"/>
          <a:fillRef idx="0"/>
          <a:effectRef idx="0"/>
          <a:fontRef idx="minor"/>
        </p:style>
      </p:sp>
      <p:pic>
        <p:nvPicPr>
          <p:cNvPr id="189" name="Picture 1" descr=""/>
          <p:cNvPicPr/>
          <p:nvPr/>
        </p:nvPicPr>
        <p:blipFill>
          <a:blip r:embed="rId1"/>
          <a:stretch/>
        </p:blipFill>
        <p:spPr>
          <a:xfrm>
            <a:off x="0" y="1533960"/>
            <a:ext cx="12549600" cy="5823720"/>
          </a:xfrm>
          <a:prstGeom prst="rect">
            <a:avLst/>
          </a:prstGeom>
          <a:ln>
            <a:noFill/>
          </a:ln>
        </p:spPr>
      </p:pic>
      <p:sp>
        <p:nvSpPr>
          <p:cNvPr id="190" name="CustomShape 13"/>
          <p:cNvSpPr/>
          <p:nvPr/>
        </p:nvSpPr>
        <p:spPr>
          <a:xfrm>
            <a:off x="8574120" y="6771240"/>
            <a:ext cx="3882600" cy="366120"/>
          </a:xfrm>
          <a:prstGeom prst="rect">
            <a:avLst/>
          </a:prstGeom>
          <a:noFill/>
          <a:ln w="12600">
            <a:noFill/>
          </a:ln>
        </p:spPr>
        <p:style>
          <a:lnRef idx="0"/>
          <a:fillRef idx="0"/>
          <a:effectRef idx="0"/>
          <a:fontRef idx="minor"/>
        </p:style>
        <p:txBody>
          <a:bodyPr lIns="45720" rIns="45720"/>
          <a:p>
            <a:pPr>
              <a:lnSpc>
                <a:spcPct val="100000"/>
              </a:lnSpc>
            </a:pPr>
            <a:r>
              <a:rPr b="0" lang="ro-RO" sz="1800" spc="-1" strike="noStrike">
                <a:solidFill>
                  <a:srgbClr val="000000"/>
                </a:solidFill>
                <a:latin typeface="Arial"/>
                <a:ea typeface="Arial"/>
              </a:rPr>
              <a:t>*Conform datelor OMS</a:t>
            </a:r>
            <a:endParaRPr b="0" lang="ro-RO" sz="1800" spc="-1" strike="noStrike">
              <a:latin typeface="Arial"/>
            </a:endParaRPr>
          </a:p>
        </p:txBody>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95444"/>
        </a:solidFill>
      </p:bgPr>
    </p:bg>
    <p:spTree>
      <p:nvGrpSpPr>
        <p:cNvPr id="1" name=""/>
        <p:cNvGrpSpPr/>
        <p:nvPr/>
      </p:nvGrpSpPr>
      <p:grpSpPr>
        <a:xfrm>
          <a:off x="0" y="0"/>
          <a:ext cx="0" cy="0"/>
          <a:chOff x="0" y="0"/>
          <a:chExt cx="0" cy="0"/>
        </a:xfrm>
      </p:grpSpPr>
      <p:sp>
        <p:nvSpPr>
          <p:cNvPr id="191" name="CustomShape 1"/>
          <p:cNvSpPr/>
          <p:nvPr/>
        </p:nvSpPr>
        <p:spPr>
          <a:xfrm>
            <a:off x="618480" y="846720"/>
            <a:ext cx="11575800" cy="1187640"/>
          </a:xfrm>
          <a:prstGeom prst="rect">
            <a:avLst/>
          </a:prstGeom>
          <a:noFill/>
          <a:ln w="12600">
            <a:noFill/>
          </a:ln>
        </p:spPr>
        <p:style>
          <a:lnRef idx="0"/>
          <a:fillRef idx="0"/>
          <a:effectRef idx="0"/>
          <a:fontRef idx="minor"/>
        </p:style>
        <p:txBody>
          <a:bodyPr wrap="none" lIns="45720" rIns="45720" tIns="45000" bIns="45000"/>
          <a:p>
            <a:pPr>
              <a:lnSpc>
                <a:spcPct val="100000"/>
              </a:lnSpc>
            </a:pPr>
            <a:r>
              <a:rPr b="1" lang="ro-RO" sz="3600" spc="-1" strike="noStrike" cap="all">
                <a:solidFill>
                  <a:srgbClr val="ffffff"/>
                </a:solidFill>
                <a:latin typeface="Arial"/>
                <a:ea typeface="Arial"/>
              </a:rPr>
              <a:t>Pentru o funcționare corectă </a:t>
            </a:r>
            <a:endParaRPr b="0" lang="ro-RO" sz="3600" spc="-1" strike="noStrike">
              <a:latin typeface="Arial"/>
            </a:endParaRPr>
          </a:p>
          <a:p>
            <a:pPr>
              <a:lnSpc>
                <a:spcPct val="100000"/>
              </a:lnSpc>
            </a:pPr>
            <a:r>
              <a:rPr b="1" lang="ro-RO" sz="3600" spc="-1" strike="noStrike" cap="all">
                <a:solidFill>
                  <a:srgbClr val="ffffff"/>
                </a:solidFill>
                <a:latin typeface="Arial"/>
                <a:ea typeface="Arial"/>
              </a:rPr>
              <a:t>a sistemului cardiovascular este necesar:</a:t>
            </a:r>
            <a:endParaRPr b="0" lang="ro-RO" sz="3600" spc="-1" strike="noStrike">
              <a:latin typeface="Arial"/>
            </a:endParaRPr>
          </a:p>
        </p:txBody>
      </p:sp>
      <p:sp>
        <p:nvSpPr>
          <p:cNvPr id="192" name="CustomShape 2"/>
          <p:cNvSpPr/>
          <p:nvPr/>
        </p:nvSpPr>
        <p:spPr>
          <a:xfrm>
            <a:off x="6266880" y="5769000"/>
            <a:ext cx="4266720" cy="639000"/>
          </a:xfrm>
          <a:prstGeom prst="rect">
            <a:avLst/>
          </a:prstGeom>
          <a:noFill/>
          <a:ln w="12600">
            <a:noFill/>
          </a:ln>
        </p:spPr>
        <p:style>
          <a:lnRef idx="0"/>
          <a:fillRef idx="0"/>
          <a:effectRef idx="0"/>
          <a:fontRef idx="minor"/>
        </p:style>
        <p:txBody>
          <a:bodyPr wrap="none" lIns="45720" rIns="45720" tIns="45000" bIns="45000"/>
          <a:p>
            <a:pPr algn="ctr">
              <a:lnSpc>
                <a:spcPct val="100000"/>
              </a:lnSpc>
            </a:pPr>
            <a:r>
              <a:rPr b="1" lang="ro-RO" sz="1800" spc="-1" strike="noStrike" cap="all">
                <a:solidFill>
                  <a:srgbClr val="ffffff"/>
                </a:solidFill>
                <a:latin typeface="Arial"/>
                <a:ea typeface="Arial"/>
              </a:rPr>
              <a:t>Să asigurăm organismului</a:t>
            </a:r>
            <a:endParaRPr b="0" lang="ro-RO" sz="1800" spc="-1" strike="noStrike">
              <a:latin typeface="Arial"/>
            </a:endParaRPr>
          </a:p>
          <a:p>
            <a:pPr algn="ctr">
              <a:lnSpc>
                <a:spcPct val="100000"/>
              </a:lnSpc>
            </a:pPr>
            <a:r>
              <a:rPr b="1" lang="ro-RO" sz="1800" spc="-1" strike="noStrike" cap="all">
                <a:solidFill>
                  <a:srgbClr val="ffffff"/>
                </a:solidFill>
                <a:latin typeface="Arial"/>
                <a:ea typeface="Arial"/>
              </a:rPr>
              <a:t>Nutrienți sănătoși pentru inimă</a:t>
            </a:r>
            <a:endParaRPr b="0" lang="ro-RO" sz="1800" spc="-1" strike="noStrike">
              <a:latin typeface="Arial"/>
            </a:endParaRPr>
          </a:p>
        </p:txBody>
      </p:sp>
      <p:pic>
        <p:nvPicPr>
          <p:cNvPr id="193" name="cardiopack_heart-01-01.png" descr=""/>
          <p:cNvPicPr/>
          <p:nvPr/>
        </p:nvPicPr>
        <p:blipFill>
          <a:blip r:embed="rId1"/>
          <a:stretch/>
        </p:blipFill>
        <p:spPr>
          <a:xfrm>
            <a:off x="9230760" y="-585360"/>
            <a:ext cx="3995640" cy="3630240"/>
          </a:xfrm>
          <a:prstGeom prst="rect">
            <a:avLst/>
          </a:prstGeom>
          <a:ln w="12600">
            <a:noFill/>
          </a:ln>
        </p:spPr>
      </p:pic>
      <p:pic>
        <p:nvPicPr>
          <p:cNvPr id="194" name="cardiopack_icon_health-01.png" descr=""/>
          <p:cNvPicPr/>
          <p:nvPr/>
        </p:nvPicPr>
        <p:blipFill>
          <a:blip r:embed="rId2"/>
          <a:stretch/>
        </p:blipFill>
        <p:spPr>
          <a:xfrm>
            <a:off x="2036160" y="2854080"/>
            <a:ext cx="808920" cy="808920"/>
          </a:xfrm>
          <a:prstGeom prst="rect">
            <a:avLst/>
          </a:prstGeom>
          <a:ln w="12600">
            <a:noFill/>
          </a:ln>
        </p:spPr>
      </p:pic>
      <p:pic>
        <p:nvPicPr>
          <p:cNvPr id="195" name="cardiopack_icon_health-02.png" descr=""/>
          <p:cNvPicPr/>
          <p:nvPr/>
        </p:nvPicPr>
        <p:blipFill>
          <a:blip r:embed="rId3"/>
          <a:stretch/>
        </p:blipFill>
        <p:spPr>
          <a:xfrm>
            <a:off x="6089760" y="2854080"/>
            <a:ext cx="825120" cy="808920"/>
          </a:xfrm>
          <a:prstGeom prst="rect">
            <a:avLst/>
          </a:prstGeom>
          <a:ln w="12600">
            <a:noFill/>
          </a:ln>
        </p:spPr>
      </p:pic>
      <p:pic>
        <p:nvPicPr>
          <p:cNvPr id="196" name="cardiopack_icon_health-03.png" descr=""/>
          <p:cNvPicPr/>
          <p:nvPr/>
        </p:nvPicPr>
        <p:blipFill>
          <a:blip r:embed="rId4"/>
          <a:stretch/>
        </p:blipFill>
        <p:spPr>
          <a:xfrm>
            <a:off x="10119600" y="2854080"/>
            <a:ext cx="753840" cy="808920"/>
          </a:xfrm>
          <a:prstGeom prst="rect">
            <a:avLst/>
          </a:prstGeom>
          <a:ln w="12600">
            <a:noFill/>
          </a:ln>
        </p:spPr>
      </p:pic>
      <p:pic>
        <p:nvPicPr>
          <p:cNvPr id="197" name="cardiopack_icon_health-04.png" descr=""/>
          <p:cNvPicPr/>
          <p:nvPr/>
        </p:nvPicPr>
        <p:blipFill>
          <a:blip r:embed="rId5"/>
          <a:stretch/>
        </p:blipFill>
        <p:spPr>
          <a:xfrm>
            <a:off x="3827520" y="4874040"/>
            <a:ext cx="733320" cy="808920"/>
          </a:xfrm>
          <a:prstGeom prst="rect">
            <a:avLst/>
          </a:prstGeom>
          <a:ln w="12600">
            <a:noFill/>
          </a:ln>
        </p:spPr>
      </p:pic>
      <p:pic>
        <p:nvPicPr>
          <p:cNvPr id="198" name="cardiopack_icon_health-05.png" descr=""/>
          <p:cNvPicPr/>
          <p:nvPr/>
        </p:nvPicPr>
        <p:blipFill>
          <a:blip r:embed="rId6"/>
          <a:stretch/>
        </p:blipFill>
        <p:spPr>
          <a:xfrm>
            <a:off x="8071920" y="4874040"/>
            <a:ext cx="657720" cy="808920"/>
          </a:xfrm>
          <a:prstGeom prst="rect">
            <a:avLst/>
          </a:prstGeom>
          <a:ln w="12600">
            <a:noFill/>
          </a:ln>
        </p:spPr>
      </p:pic>
      <p:sp>
        <p:nvSpPr>
          <p:cNvPr id="199" name="CustomShape 3"/>
          <p:cNvSpPr/>
          <p:nvPr/>
        </p:nvSpPr>
        <p:spPr>
          <a:xfrm>
            <a:off x="-86760" y="3752640"/>
            <a:ext cx="4647600" cy="913320"/>
          </a:xfrm>
          <a:prstGeom prst="rect">
            <a:avLst/>
          </a:prstGeom>
          <a:noFill/>
          <a:ln w="12600">
            <a:noFill/>
          </a:ln>
        </p:spPr>
        <p:style>
          <a:lnRef idx="0"/>
          <a:fillRef idx="0"/>
          <a:effectRef idx="0"/>
          <a:fontRef idx="minor"/>
        </p:style>
        <p:txBody>
          <a:bodyPr lIns="45720" rIns="45720" tIns="45000" bIns="45000"/>
          <a:p>
            <a:pPr algn="ctr">
              <a:lnSpc>
                <a:spcPct val="100000"/>
              </a:lnSpc>
            </a:pPr>
            <a:r>
              <a:rPr b="1" lang="ro-RO" sz="1800" spc="-1" strike="noStrike" cap="all">
                <a:solidFill>
                  <a:srgbClr val="ffffff"/>
                </a:solidFill>
                <a:latin typeface="Arial"/>
                <a:ea typeface="Arial"/>
              </a:rPr>
              <a:t>Să fim atenți la echilibrul hidrolitic </a:t>
            </a:r>
            <a:endParaRPr b="0" lang="ro-RO" sz="1800" spc="-1" strike="noStrike">
              <a:latin typeface="Arial"/>
            </a:endParaRPr>
          </a:p>
          <a:p>
            <a:pPr algn="ctr">
              <a:lnSpc>
                <a:spcPct val="100000"/>
              </a:lnSpc>
            </a:pPr>
            <a:r>
              <a:rPr b="1" lang="ro-RO" sz="1800" spc="-1" strike="noStrike" cap="all">
                <a:solidFill>
                  <a:srgbClr val="ffffff"/>
                </a:solidFill>
                <a:latin typeface="Arial"/>
                <a:ea typeface="Arial"/>
              </a:rPr>
              <a:t>și alimentație</a:t>
            </a:r>
            <a:endParaRPr b="0" lang="ro-RO" sz="1800" spc="-1" strike="noStrike">
              <a:latin typeface="Arial"/>
            </a:endParaRPr>
          </a:p>
        </p:txBody>
      </p:sp>
      <p:sp>
        <p:nvSpPr>
          <p:cNvPr id="200" name="CustomShape 4"/>
          <p:cNvSpPr/>
          <p:nvPr/>
        </p:nvSpPr>
        <p:spPr>
          <a:xfrm>
            <a:off x="4516560" y="3752640"/>
            <a:ext cx="3971160" cy="639000"/>
          </a:xfrm>
          <a:prstGeom prst="rect">
            <a:avLst/>
          </a:prstGeom>
          <a:noFill/>
          <a:ln w="12600">
            <a:noFill/>
          </a:ln>
        </p:spPr>
        <p:style>
          <a:lnRef idx="0"/>
          <a:fillRef idx="0"/>
          <a:effectRef idx="0"/>
          <a:fontRef idx="minor"/>
        </p:style>
        <p:txBody>
          <a:bodyPr wrap="none" lIns="45720" rIns="45720" tIns="45000" bIns="45000"/>
          <a:p>
            <a:pPr algn="ctr">
              <a:lnSpc>
                <a:spcPct val="100000"/>
              </a:lnSpc>
            </a:pPr>
            <a:r>
              <a:rPr b="1" lang="ro-RO" sz="1800" spc="-1" strike="noStrike" cap="all">
                <a:solidFill>
                  <a:srgbClr val="ffffff"/>
                </a:solidFill>
                <a:latin typeface="Arial"/>
                <a:ea typeface="Arial"/>
              </a:rPr>
              <a:t>Să avem un stil de viață activ,</a:t>
            </a:r>
            <a:endParaRPr b="0" lang="ro-RO" sz="1800" spc="-1" strike="noStrike">
              <a:latin typeface="Arial"/>
            </a:endParaRPr>
          </a:p>
          <a:p>
            <a:pPr algn="ctr">
              <a:lnSpc>
                <a:spcPct val="100000"/>
              </a:lnSpc>
            </a:pPr>
            <a:r>
              <a:rPr b="1" lang="ro-RO" sz="1800" spc="-1" strike="noStrike" cap="all">
                <a:solidFill>
                  <a:srgbClr val="ffffff"/>
                </a:solidFill>
                <a:latin typeface="Arial"/>
                <a:ea typeface="Arial"/>
              </a:rPr>
              <a:t>Să facem sport</a:t>
            </a:r>
            <a:endParaRPr b="0" lang="ro-RO" sz="1800" spc="-1" strike="noStrike">
              <a:latin typeface="Arial"/>
            </a:endParaRPr>
          </a:p>
        </p:txBody>
      </p:sp>
      <p:sp>
        <p:nvSpPr>
          <p:cNvPr id="201" name="CustomShape 5"/>
          <p:cNvSpPr/>
          <p:nvPr/>
        </p:nvSpPr>
        <p:spPr>
          <a:xfrm>
            <a:off x="8808120" y="3752640"/>
            <a:ext cx="3376800" cy="639000"/>
          </a:xfrm>
          <a:prstGeom prst="rect">
            <a:avLst/>
          </a:prstGeom>
          <a:noFill/>
          <a:ln w="12600">
            <a:noFill/>
          </a:ln>
        </p:spPr>
        <p:style>
          <a:lnRef idx="0"/>
          <a:fillRef idx="0"/>
          <a:effectRef idx="0"/>
          <a:fontRef idx="minor"/>
        </p:style>
        <p:txBody>
          <a:bodyPr wrap="none" lIns="45720" rIns="45720" tIns="45000" bIns="45000"/>
          <a:p>
            <a:pPr algn="ctr">
              <a:lnSpc>
                <a:spcPct val="100000"/>
              </a:lnSpc>
            </a:pPr>
            <a:r>
              <a:rPr b="1" lang="ro-RO" sz="1800" spc="-1" strike="noStrike" cap="all">
                <a:solidFill>
                  <a:srgbClr val="ffffff"/>
                </a:solidFill>
                <a:latin typeface="Arial"/>
                <a:ea typeface="Arial"/>
              </a:rPr>
              <a:t>Să renunțăm la </a:t>
            </a:r>
            <a:endParaRPr b="0" lang="ro-RO" sz="1800" spc="-1" strike="noStrike">
              <a:latin typeface="Arial"/>
            </a:endParaRPr>
          </a:p>
          <a:p>
            <a:pPr algn="ctr">
              <a:lnSpc>
                <a:spcPct val="100000"/>
              </a:lnSpc>
            </a:pPr>
            <a:r>
              <a:rPr b="1" lang="ro-RO" sz="1800" spc="-1" strike="noStrike" cap="all">
                <a:solidFill>
                  <a:srgbClr val="ffffff"/>
                </a:solidFill>
                <a:latin typeface="Arial"/>
                <a:ea typeface="Arial"/>
              </a:rPr>
              <a:t>obiceiurile nesănătoase</a:t>
            </a:r>
            <a:endParaRPr b="0" lang="ro-RO" sz="1800" spc="-1" strike="noStrike">
              <a:latin typeface="Arial"/>
            </a:endParaRPr>
          </a:p>
        </p:txBody>
      </p:sp>
      <p:sp>
        <p:nvSpPr>
          <p:cNvPr id="202" name="CustomShape 6"/>
          <p:cNvSpPr/>
          <p:nvPr/>
        </p:nvSpPr>
        <p:spPr>
          <a:xfrm>
            <a:off x="2279520" y="5769000"/>
            <a:ext cx="3829320" cy="639000"/>
          </a:xfrm>
          <a:prstGeom prst="rect">
            <a:avLst/>
          </a:prstGeom>
          <a:noFill/>
          <a:ln w="12600">
            <a:noFill/>
          </a:ln>
        </p:spPr>
        <p:style>
          <a:lnRef idx="0"/>
          <a:fillRef idx="0"/>
          <a:effectRef idx="0"/>
          <a:fontRef idx="minor"/>
        </p:style>
        <p:txBody>
          <a:bodyPr wrap="none" lIns="45720" rIns="45720" tIns="45000" bIns="45000"/>
          <a:p>
            <a:pPr algn="ctr">
              <a:lnSpc>
                <a:spcPct val="100000"/>
              </a:lnSpc>
            </a:pPr>
            <a:r>
              <a:rPr b="1" lang="ro-RO" sz="1800" spc="-1" strike="noStrike" cap="all">
                <a:solidFill>
                  <a:srgbClr val="ffffff"/>
                </a:solidFill>
                <a:latin typeface="Arial"/>
                <a:ea typeface="Arial"/>
              </a:rPr>
              <a:t>Să reducem stresul și </a:t>
            </a:r>
            <a:endParaRPr b="0" lang="ro-RO" sz="1800" spc="-1" strike="noStrike">
              <a:latin typeface="Arial"/>
            </a:endParaRPr>
          </a:p>
          <a:p>
            <a:pPr algn="ctr">
              <a:lnSpc>
                <a:spcPct val="100000"/>
              </a:lnSpc>
            </a:pPr>
            <a:r>
              <a:rPr b="1" lang="ro-RO" sz="1800" spc="-1" strike="noStrike" cap="all">
                <a:solidFill>
                  <a:srgbClr val="ffffff"/>
                </a:solidFill>
                <a:latin typeface="Arial"/>
                <a:ea typeface="Arial"/>
              </a:rPr>
              <a:t>stările emoționale extreme</a:t>
            </a:r>
            <a:endParaRPr b="0" lang="ro-RO" sz="1800" spc="-1" strike="noStrike">
              <a:latin typeface="Arial"/>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CustomShape 1"/>
          <p:cNvSpPr/>
          <p:nvPr/>
        </p:nvSpPr>
        <p:spPr>
          <a:xfrm>
            <a:off x="592200" y="846720"/>
            <a:ext cx="10448280" cy="639000"/>
          </a:xfrm>
          <a:prstGeom prst="rect">
            <a:avLst/>
          </a:prstGeom>
          <a:noFill/>
          <a:ln w="12600">
            <a:noFill/>
          </a:ln>
        </p:spPr>
        <p:style>
          <a:lnRef idx="0"/>
          <a:fillRef idx="0"/>
          <a:effectRef idx="0"/>
          <a:fontRef idx="minor"/>
        </p:style>
        <p:txBody>
          <a:bodyPr wrap="none" lIns="45720" rIns="45720" tIns="45000" bIns="45000"/>
          <a:p>
            <a:pPr>
              <a:lnSpc>
                <a:spcPct val="100000"/>
              </a:lnSpc>
            </a:pPr>
            <a:r>
              <a:rPr b="1" lang="ro-RO" sz="3600" spc="-1" strike="noStrike" cap="all">
                <a:solidFill>
                  <a:srgbClr val="fc533d"/>
                </a:solidFill>
                <a:latin typeface="Arial"/>
                <a:ea typeface="Arial"/>
              </a:rPr>
              <a:t>Componente pentru o inimă sănătoasă:</a:t>
            </a:r>
            <a:endParaRPr b="0" lang="ro-RO" sz="3600" spc="-1" strike="noStrike">
              <a:latin typeface="Arial"/>
            </a:endParaRPr>
          </a:p>
        </p:txBody>
      </p:sp>
      <p:sp>
        <p:nvSpPr>
          <p:cNvPr id="204" name="CustomShape 2"/>
          <p:cNvSpPr/>
          <p:nvPr/>
        </p:nvSpPr>
        <p:spPr>
          <a:xfrm>
            <a:off x="9403200" y="5082480"/>
            <a:ext cx="2871000" cy="1461960"/>
          </a:xfrm>
          <a:prstGeom prst="rect">
            <a:avLst/>
          </a:prstGeom>
          <a:noFill/>
          <a:ln w="12600">
            <a:noFill/>
          </a:ln>
        </p:spPr>
        <p:style>
          <a:lnRef idx="0"/>
          <a:fillRef idx="0"/>
          <a:effectRef idx="0"/>
          <a:fontRef idx="minor"/>
        </p:style>
        <p:txBody>
          <a:bodyPr lIns="45720" rIns="45720" tIns="45000" bIns="45000"/>
          <a:p>
            <a:pPr>
              <a:lnSpc>
                <a:spcPct val="100000"/>
              </a:lnSpc>
            </a:pPr>
            <a:r>
              <a:rPr b="1" lang="ro-RO" sz="3600" spc="-1" strike="noStrike" cap="all">
                <a:solidFill>
                  <a:srgbClr val="f95444"/>
                </a:solidFill>
                <a:latin typeface="Arial"/>
                <a:ea typeface="Arial"/>
              </a:rPr>
              <a:t>magneziu</a:t>
            </a:r>
            <a:r>
              <a:rPr b="1" lang="ro-RO" sz="1800" spc="-1" strike="noStrike" cap="all">
                <a:solidFill>
                  <a:srgbClr val="535353"/>
                </a:solidFill>
                <a:latin typeface="Arial"/>
                <a:ea typeface="Arial"/>
              </a:rPr>
              <a:t> </a:t>
            </a:r>
            <a:endParaRPr b="0" lang="ro-RO" sz="1800" spc="-1" strike="noStrike">
              <a:latin typeface="Arial"/>
            </a:endParaRPr>
          </a:p>
          <a:p>
            <a:pPr>
              <a:lnSpc>
                <a:spcPct val="100000"/>
              </a:lnSpc>
            </a:pPr>
            <a:r>
              <a:rPr b="1" lang="ro-RO" sz="1800" spc="-1" strike="noStrike">
                <a:solidFill>
                  <a:srgbClr val="535353"/>
                </a:solidFill>
                <a:latin typeface="Arial"/>
                <a:ea typeface="Arial"/>
              </a:rPr>
              <a:t>Pentru reducerea riscului de evenimente cardiace catastrofale</a:t>
            </a:r>
            <a:endParaRPr b="0" lang="ro-RO" sz="1800" spc="-1" strike="noStrike">
              <a:latin typeface="Arial"/>
            </a:endParaRPr>
          </a:p>
        </p:txBody>
      </p:sp>
      <p:pic>
        <p:nvPicPr>
          <p:cNvPr id="205" name="cardiopack_icon-01.png" descr=""/>
          <p:cNvPicPr/>
          <p:nvPr/>
        </p:nvPicPr>
        <p:blipFill>
          <a:blip r:embed="rId1"/>
          <a:stretch/>
        </p:blipFill>
        <p:spPr>
          <a:xfrm>
            <a:off x="7995600" y="5082480"/>
            <a:ext cx="866160" cy="1150560"/>
          </a:xfrm>
          <a:prstGeom prst="rect">
            <a:avLst/>
          </a:prstGeom>
          <a:ln w="12600">
            <a:noFill/>
          </a:ln>
        </p:spPr>
      </p:pic>
      <p:pic>
        <p:nvPicPr>
          <p:cNvPr id="206" name="cardiopack_icon-02.png" descr=""/>
          <p:cNvPicPr/>
          <p:nvPr/>
        </p:nvPicPr>
        <p:blipFill>
          <a:blip r:embed="rId2"/>
          <a:stretch/>
        </p:blipFill>
        <p:spPr>
          <a:xfrm>
            <a:off x="1009440" y="3087000"/>
            <a:ext cx="1389600" cy="674280"/>
          </a:xfrm>
          <a:prstGeom prst="rect">
            <a:avLst/>
          </a:prstGeom>
          <a:ln w="12600">
            <a:noFill/>
          </a:ln>
        </p:spPr>
      </p:pic>
      <p:pic>
        <p:nvPicPr>
          <p:cNvPr id="207" name="cardiopack_icon-03.png" descr=""/>
          <p:cNvPicPr/>
          <p:nvPr/>
        </p:nvPicPr>
        <p:blipFill>
          <a:blip r:embed="rId3"/>
          <a:stretch/>
        </p:blipFill>
        <p:spPr>
          <a:xfrm>
            <a:off x="1207800" y="5004000"/>
            <a:ext cx="992880" cy="1300680"/>
          </a:xfrm>
          <a:prstGeom prst="rect">
            <a:avLst/>
          </a:prstGeom>
          <a:ln w="12600">
            <a:noFill/>
          </a:ln>
        </p:spPr>
      </p:pic>
      <p:pic>
        <p:nvPicPr>
          <p:cNvPr id="208" name="cardiopack_icon-04.png" descr=""/>
          <p:cNvPicPr/>
          <p:nvPr/>
        </p:nvPicPr>
        <p:blipFill>
          <a:blip r:embed="rId4"/>
          <a:stretch/>
        </p:blipFill>
        <p:spPr>
          <a:xfrm>
            <a:off x="7775280" y="2996280"/>
            <a:ext cx="1307160" cy="940680"/>
          </a:xfrm>
          <a:prstGeom prst="rect">
            <a:avLst/>
          </a:prstGeom>
          <a:ln w="12600">
            <a:noFill/>
          </a:ln>
        </p:spPr>
      </p:pic>
      <p:sp>
        <p:nvSpPr>
          <p:cNvPr id="209" name="CustomShape 3"/>
          <p:cNvSpPr/>
          <p:nvPr/>
        </p:nvSpPr>
        <p:spPr>
          <a:xfrm>
            <a:off x="2719800" y="2758320"/>
            <a:ext cx="3796920" cy="1461960"/>
          </a:xfrm>
          <a:prstGeom prst="rect">
            <a:avLst/>
          </a:prstGeom>
          <a:noFill/>
          <a:ln w="12600">
            <a:noFill/>
          </a:ln>
        </p:spPr>
        <p:style>
          <a:lnRef idx="0"/>
          <a:fillRef idx="0"/>
          <a:effectRef idx="0"/>
          <a:fontRef idx="minor"/>
        </p:style>
        <p:txBody>
          <a:bodyPr lIns="45720" rIns="45720" tIns="45000" bIns="45000"/>
          <a:p>
            <a:pPr>
              <a:lnSpc>
                <a:spcPct val="100000"/>
              </a:lnSpc>
            </a:pPr>
            <a:r>
              <a:rPr b="1" lang="ro-RO" sz="3600" spc="-1" strike="noStrike" cap="all">
                <a:solidFill>
                  <a:srgbClr val="f95444"/>
                </a:solidFill>
                <a:latin typeface="Arial"/>
                <a:ea typeface="Arial"/>
              </a:rPr>
              <a:t>potasiu</a:t>
            </a:r>
            <a:endParaRPr b="0" lang="ro-RO" sz="3600" spc="-1" strike="noStrike">
              <a:latin typeface="Arial"/>
            </a:endParaRPr>
          </a:p>
          <a:p>
            <a:pPr>
              <a:lnSpc>
                <a:spcPct val="100000"/>
              </a:lnSpc>
            </a:pPr>
            <a:r>
              <a:rPr b="1" lang="ro-RO" sz="1800" spc="-1" strike="noStrike">
                <a:solidFill>
                  <a:srgbClr val="535353"/>
                </a:solidFill>
                <a:latin typeface="Arial"/>
                <a:ea typeface="Arial"/>
              </a:rPr>
              <a:t>Pentru capacitatea de funcționare și păstrarea echilibrului hidro-electrolitic</a:t>
            </a:r>
            <a:endParaRPr b="0" lang="ro-RO" sz="1800" spc="-1" strike="noStrike">
              <a:latin typeface="Arial"/>
            </a:endParaRPr>
          </a:p>
        </p:txBody>
      </p:sp>
      <p:sp>
        <p:nvSpPr>
          <p:cNvPr id="210" name="CustomShape 4"/>
          <p:cNvSpPr/>
          <p:nvPr/>
        </p:nvSpPr>
        <p:spPr>
          <a:xfrm>
            <a:off x="2818080" y="5082480"/>
            <a:ext cx="3702960" cy="913320"/>
          </a:xfrm>
          <a:prstGeom prst="rect">
            <a:avLst/>
          </a:prstGeom>
          <a:noFill/>
          <a:ln w="12600">
            <a:noFill/>
          </a:ln>
        </p:spPr>
        <p:style>
          <a:lnRef idx="0"/>
          <a:fillRef idx="0"/>
          <a:effectRef idx="0"/>
          <a:fontRef idx="minor"/>
        </p:style>
        <p:txBody>
          <a:bodyPr wrap="none" lIns="45720" rIns="45720" tIns="45000" bIns="45000"/>
          <a:p>
            <a:pPr>
              <a:lnSpc>
                <a:spcPct val="100000"/>
              </a:lnSpc>
            </a:pPr>
            <a:r>
              <a:rPr b="1" lang="ro-RO" sz="3600" spc="-1" strike="noStrike" cap="all">
                <a:solidFill>
                  <a:srgbClr val="f6554a"/>
                </a:solidFill>
                <a:latin typeface="Arial"/>
                <a:ea typeface="Arial"/>
              </a:rPr>
              <a:t>coenzima Q10</a:t>
            </a:r>
            <a:endParaRPr b="0" lang="ro-RO" sz="3600" spc="-1" strike="noStrike">
              <a:latin typeface="Arial"/>
            </a:endParaRPr>
          </a:p>
          <a:p>
            <a:pPr>
              <a:lnSpc>
                <a:spcPct val="100000"/>
              </a:lnSpc>
            </a:pPr>
            <a:r>
              <a:rPr b="1" lang="ro-RO" sz="1800" spc="-1" strike="noStrike">
                <a:solidFill>
                  <a:srgbClr val="535353"/>
                </a:solidFill>
                <a:latin typeface="Arial"/>
                <a:ea typeface="Arial"/>
              </a:rPr>
              <a:t>Pentru un nivel ridicat de energie</a:t>
            </a:r>
            <a:endParaRPr b="0" lang="ro-RO" sz="1800" spc="-1" strike="noStrike">
              <a:latin typeface="Arial"/>
            </a:endParaRPr>
          </a:p>
        </p:txBody>
      </p:sp>
      <p:sp>
        <p:nvSpPr>
          <p:cNvPr id="211" name="CustomShape 5"/>
          <p:cNvSpPr/>
          <p:nvPr/>
        </p:nvSpPr>
        <p:spPr>
          <a:xfrm>
            <a:off x="9082800" y="2758320"/>
            <a:ext cx="3921480" cy="1187640"/>
          </a:xfrm>
          <a:prstGeom prst="rect">
            <a:avLst/>
          </a:prstGeom>
          <a:noFill/>
          <a:ln w="12600">
            <a:noFill/>
          </a:ln>
        </p:spPr>
        <p:style>
          <a:lnRef idx="0"/>
          <a:fillRef idx="0"/>
          <a:effectRef idx="0"/>
          <a:fontRef idx="minor"/>
        </p:style>
        <p:txBody>
          <a:bodyPr lIns="45720" rIns="45720" tIns="45000" bIns="45000"/>
          <a:p>
            <a:pPr>
              <a:lnSpc>
                <a:spcPct val="100000"/>
              </a:lnSpc>
            </a:pPr>
            <a:r>
              <a:rPr b="1" lang="ro-RO" sz="3600" spc="-1" strike="noStrike" cap="all">
                <a:solidFill>
                  <a:srgbClr val="f6554a"/>
                </a:solidFill>
                <a:latin typeface="Arial"/>
                <a:ea typeface="Arial"/>
              </a:rPr>
              <a:t>taurina</a:t>
            </a:r>
            <a:endParaRPr b="0" lang="ro-RO" sz="3600" spc="-1" strike="noStrike">
              <a:latin typeface="Arial"/>
            </a:endParaRPr>
          </a:p>
          <a:p>
            <a:pPr>
              <a:lnSpc>
                <a:spcPct val="100000"/>
              </a:lnSpc>
            </a:pPr>
            <a:r>
              <a:rPr b="1" lang="ro-RO" sz="1800" spc="-1" strike="noStrike">
                <a:solidFill>
                  <a:srgbClr val="535353"/>
                </a:solidFill>
                <a:latin typeface="Arial"/>
                <a:ea typeface="Arial"/>
              </a:rPr>
              <a:t>Pentru fortificarea mușchiului cardiac</a:t>
            </a:r>
            <a:endParaRPr b="0" lang="ro-RO" sz="1800" spc="-1" strike="noStrike">
              <a:latin typeface="Arial"/>
            </a:endParaRPr>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2" name="cardiopack_fon-01.png" descr=""/>
          <p:cNvPicPr/>
          <p:nvPr/>
        </p:nvPicPr>
        <p:blipFill>
          <a:blip r:embed="rId1"/>
          <a:stretch/>
        </p:blipFill>
        <p:spPr>
          <a:xfrm>
            <a:off x="-58680" y="-36360"/>
            <a:ext cx="13121640" cy="7387560"/>
          </a:xfrm>
          <a:prstGeom prst="rect">
            <a:avLst/>
          </a:prstGeom>
          <a:ln w="12600">
            <a:noFill/>
          </a:ln>
        </p:spPr>
      </p:pic>
      <p:sp>
        <p:nvSpPr>
          <p:cNvPr id="213" name="CustomShape 1"/>
          <p:cNvSpPr/>
          <p:nvPr/>
        </p:nvSpPr>
        <p:spPr>
          <a:xfrm>
            <a:off x="538200" y="163080"/>
            <a:ext cx="6273360" cy="1736280"/>
          </a:xfrm>
          <a:prstGeom prst="rect">
            <a:avLst/>
          </a:prstGeom>
          <a:noFill/>
          <a:ln w="12600">
            <a:noFill/>
          </a:ln>
        </p:spPr>
        <p:style>
          <a:lnRef idx="0"/>
          <a:fillRef idx="0"/>
          <a:effectRef idx="0"/>
          <a:fontRef idx="minor"/>
        </p:style>
        <p:txBody>
          <a:bodyPr lIns="45720" rIns="45720" tIns="45000" bIns="45000"/>
          <a:p>
            <a:pPr>
              <a:lnSpc>
                <a:spcPct val="100000"/>
              </a:lnSpc>
            </a:pPr>
            <a:r>
              <a:rPr b="1" lang="ro-RO" sz="3600" spc="-1" strike="noStrike" cap="all">
                <a:solidFill>
                  <a:srgbClr val="ffffff"/>
                </a:solidFill>
                <a:latin typeface="Arial"/>
                <a:ea typeface="Arial"/>
              </a:rPr>
              <a:t>TOATE NECESARE PENTRU inimĂ </a:t>
            </a:r>
            <a:endParaRPr b="0" lang="ro-RO" sz="3600" spc="-1" strike="noStrike">
              <a:latin typeface="Arial"/>
            </a:endParaRPr>
          </a:p>
          <a:p>
            <a:pPr>
              <a:lnSpc>
                <a:spcPct val="100000"/>
              </a:lnSpc>
            </a:pPr>
            <a:r>
              <a:rPr b="1" lang="ro-RO" sz="3600" spc="-1" strike="noStrike" cap="all">
                <a:solidFill>
                  <a:srgbClr val="ffffff"/>
                </a:solidFill>
                <a:latin typeface="Arial"/>
                <a:ea typeface="Arial"/>
              </a:rPr>
              <a:t>SOLUȚIA ”LA PACHET”</a:t>
            </a:r>
            <a:endParaRPr b="0" lang="ro-RO" sz="3600" spc="-1" strike="noStrike">
              <a:latin typeface="Arial"/>
            </a:endParaRPr>
          </a:p>
        </p:txBody>
      </p:sp>
      <p:sp>
        <p:nvSpPr>
          <p:cNvPr id="214" name="CustomShape 2"/>
          <p:cNvSpPr/>
          <p:nvPr/>
        </p:nvSpPr>
        <p:spPr>
          <a:xfrm>
            <a:off x="190440" y="2397240"/>
            <a:ext cx="7604280" cy="2970720"/>
          </a:xfrm>
          <a:prstGeom prst="rect">
            <a:avLst/>
          </a:prstGeom>
          <a:noFill/>
          <a:ln w="12600">
            <a:noFill/>
          </a:ln>
        </p:spPr>
        <p:style>
          <a:lnRef idx="0"/>
          <a:fillRef idx="0"/>
          <a:effectRef idx="0"/>
          <a:fontRef idx="minor"/>
        </p:style>
        <p:txBody>
          <a:bodyPr wrap="none" lIns="45720" rIns="45720" tIns="45000" bIns="45000"/>
          <a:p>
            <a:pPr>
              <a:lnSpc>
                <a:spcPct val="100000"/>
              </a:lnSpc>
            </a:pPr>
            <a:r>
              <a:rPr b="1" lang="ro-RO" sz="1800" spc="-1" strike="noStrike">
                <a:solidFill>
                  <a:srgbClr val="ffffff"/>
                </a:solidFill>
                <a:latin typeface="Arial"/>
                <a:ea typeface="Arial"/>
              </a:rPr>
              <a:t>Experții Coral Club au conceput complexul pentru sănătatea inimii, </a:t>
            </a:r>
            <a:endParaRPr b="0" lang="ro-RO" sz="1800" spc="-1" strike="noStrike">
              <a:latin typeface="Arial"/>
            </a:endParaRPr>
          </a:p>
          <a:p>
            <a:pPr>
              <a:lnSpc>
                <a:spcPct val="100000"/>
              </a:lnSpc>
            </a:pPr>
            <a:r>
              <a:rPr b="1" lang="ro-RO" sz="1800" spc="-1" strike="noStrike">
                <a:solidFill>
                  <a:srgbClr val="ffffff"/>
                </a:solidFill>
                <a:latin typeface="Arial"/>
                <a:ea typeface="Arial"/>
              </a:rPr>
              <a:t>luând în considerare nevoia de nutrienți a sistemului cardiovascular. </a:t>
            </a:r>
            <a:endParaRPr b="0" lang="ro-RO" sz="1800" spc="-1" strike="noStrike">
              <a:latin typeface="Arial"/>
            </a:endParaRPr>
          </a:p>
          <a:p>
            <a:pPr>
              <a:lnSpc>
                <a:spcPct val="100000"/>
              </a:lnSpc>
            </a:pPr>
            <a:endParaRPr b="0" lang="ro-RO" sz="1800" spc="-1" strike="noStrike">
              <a:latin typeface="Arial"/>
            </a:endParaRPr>
          </a:p>
          <a:p>
            <a:pPr>
              <a:lnSpc>
                <a:spcPct val="100000"/>
              </a:lnSpc>
            </a:pPr>
            <a:r>
              <a:rPr b="1" lang="ro-RO" sz="1800" spc="-1" strike="noStrike" cap="all">
                <a:solidFill>
                  <a:srgbClr val="ffffff"/>
                </a:solidFill>
                <a:latin typeface="Arial"/>
                <a:ea typeface="Arial"/>
              </a:rPr>
              <a:t>Potențându-și reciproc efectul,</a:t>
            </a:r>
            <a:endParaRPr b="0" lang="ro-RO" sz="1800" spc="-1" strike="noStrike">
              <a:latin typeface="Arial"/>
            </a:endParaRPr>
          </a:p>
          <a:p>
            <a:pPr>
              <a:lnSpc>
                <a:spcPct val="100000"/>
              </a:lnSpc>
            </a:pPr>
            <a:r>
              <a:rPr b="1" lang="ro-RO" sz="1800" spc="-1" strike="noStrike" cap="all">
                <a:solidFill>
                  <a:srgbClr val="ffffff"/>
                </a:solidFill>
                <a:latin typeface="Arial"/>
                <a:ea typeface="Arial"/>
              </a:rPr>
              <a:t>Nutrienții din componența pACHETULUI</a:t>
            </a:r>
            <a:endParaRPr b="0" lang="ro-RO" sz="1800" spc="-1" strike="noStrike">
              <a:latin typeface="Arial"/>
            </a:endParaRPr>
          </a:p>
          <a:p>
            <a:pPr>
              <a:lnSpc>
                <a:spcPct val="100000"/>
              </a:lnSpc>
            </a:pPr>
            <a:r>
              <a:rPr b="1" lang="ro-RO" sz="1800" spc="-1" strike="noStrike" cap="all">
                <a:solidFill>
                  <a:srgbClr val="ffffff"/>
                </a:solidFill>
                <a:latin typeface="Arial"/>
                <a:ea typeface="Arial"/>
              </a:rPr>
              <a:t>Au un efect sinergic maxim : </a:t>
            </a:r>
            <a:endParaRPr b="0" lang="ro-RO" sz="1800" spc="-1" strike="noStrike">
              <a:latin typeface="Arial"/>
            </a:endParaRPr>
          </a:p>
          <a:p>
            <a:pPr>
              <a:lnSpc>
                <a:spcPct val="150000"/>
              </a:lnSpc>
            </a:pPr>
            <a:r>
              <a:rPr b="1" lang="ro-RO" sz="1800" spc="-1" strike="noStrike">
                <a:solidFill>
                  <a:srgbClr val="ffffff"/>
                </a:solidFill>
                <a:latin typeface="Arial"/>
                <a:ea typeface="Arial"/>
              </a:rPr>
              <a:t>Fortifică mușchiul cardiac</a:t>
            </a:r>
            <a:endParaRPr b="0" lang="ro-RO" sz="1800" spc="-1" strike="noStrike">
              <a:latin typeface="Arial"/>
            </a:endParaRPr>
          </a:p>
          <a:p>
            <a:pPr>
              <a:lnSpc>
                <a:spcPct val="150000"/>
              </a:lnSpc>
            </a:pPr>
            <a:r>
              <a:rPr b="1" lang="ro-RO" sz="1800" spc="-1" strike="noStrike">
                <a:solidFill>
                  <a:srgbClr val="ffffff"/>
                </a:solidFill>
                <a:latin typeface="Arial"/>
                <a:ea typeface="Arial"/>
              </a:rPr>
              <a:t>Saturează celulele cardiace cu energie suplimentară</a:t>
            </a:r>
            <a:endParaRPr b="0" lang="ro-RO" sz="1800" spc="-1" strike="noStrike">
              <a:latin typeface="Arial"/>
            </a:endParaRPr>
          </a:p>
          <a:p>
            <a:pPr>
              <a:lnSpc>
                <a:spcPct val="150000"/>
              </a:lnSpc>
            </a:pPr>
            <a:r>
              <a:rPr b="1" lang="ro-RO" sz="1800" spc="-1" strike="noStrike">
                <a:solidFill>
                  <a:srgbClr val="ffffff"/>
                </a:solidFill>
                <a:latin typeface="Arial"/>
                <a:ea typeface="Arial"/>
              </a:rPr>
              <a:t>Asigură un ritm cardiac sănătos</a:t>
            </a:r>
            <a:endParaRPr b="0" lang="ro-RO" sz="1800" spc="-1" strike="noStrike">
              <a:latin typeface="Arial"/>
            </a:endParaRPr>
          </a:p>
        </p:txBody>
      </p:sp>
      <p:pic>
        <p:nvPicPr>
          <p:cNvPr id="215" name="Picture 3" descr=""/>
          <p:cNvPicPr/>
          <p:nvPr/>
        </p:nvPicPr>
        <p:blipFill>
          <a:blip r:embed="rId2"/>
          <a:stretch/>
        </p:blipFill>
        <p:spPr>
          <a:xfrm>
            <a:off x="7629120" y="1405800"/>
            <a:ext cx="3969360" cy="4230360"/>
          </a:xfrm>
          <a:prstGeom prst="rect">
            <a:avLst/>
          </a:prstGeom>
          <a:ln>
            <a:noFill/>
          </a:ln>
        </p:spPr>
      </p:pic>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957</TotalTime>
  <Application>LibreOffice/6.1.3.2$Windows_x86 LibreOffice_project/86daf60bf00efa86ad547e59e09d6bb77c699acb</Application>
  <Words>1836</Words>
  <Paragraphs>206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Васина Алла</dc:creator>
  <dc:description/>
  <dc:language>ro-RO</dc:language>
  <cp:lastModifiedBy/>
  <cp:lastPrinted>2019-09-16T09:46:27Z</cp:lastPrinted>
  <dcterms:modified xsi:type="dcterms:W3CDTF">2019-09-24T15:18:41Z</dcterms:modified>
  <cp:revision>55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16</vt:i4>
  </property>
  <property fmtid="{D5CDD505-2E9C-101B-9397-08002B2CF9AE}" pid="8" name="PresentationFormat">
    <vt:lpwstr>Custom</vt:lpwstr>
  </property>
  <property fmtid="{D5CDD505-2E9C-101B-9397-08002B2CF9AE}" pid="9" name="ScaleCrop">
    <vt:bool>0</vt:bool>
  </property>
  <property fmtid="{D5CDD505-2E9C-101B-9397-08002B2CF9AE}" pid="10" name="ShareDoc">
    <vt:bool>0</vt:bool>
  </property>
  <property fmtid="{D5CDD505-2E9C-101B-9397-08002B2CF9AE}" pid="11" name="Slides">
    <vt:i4>18</vt:i4>
  </property>
</Properties>
</file>