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4" r:id="rId4"/>
    <p:sldId id="276" r:id="rId5"/>
    <p:sldId id="263" r:id="rId6"/>
    <p:sldId id="264" r:id="rId7"/>
    <p:sldId id="275" r:id="rId8"/>
    <p:sldId id="265" r:id="rId9"/>
    <p:sldId id="266" r:id="rId10"/>
    <p:sldId id="284" r:id="rId11"/>
    <p:sldId id="286" r:id="rId12"/>
    <p:sldId id="268" r:id="rId13"/>
    <p:sldId id="285" r:id="rId14"/>
    <p:sldId id="270" r:id="rId15"/>
    <p:sldId id="271" r:id="rId16"/>
    <p:sldId id="25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 gonta" initials="mg" lastIdx="2" clrIdx="0">
    <p:extLst>
      <p:ext uri="{19B8F6BF-5375-455C-9EA6-DF929625EA0E}">
        <p15:presenceInfo xmlns:p15="http://schemas.microsoft.com/office/powerpoint/2012/main" userId="b54f80bf35f228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466" autoAdjust="0"/>
  </p:normalViewPr>
  <p:slideViewPr>
    <p:cSldViewPr snapToGrid="0">
      <p:cViewPr varScale="1">
        <p:scale>
          <a:sx n="56" d="100"/>
          <a:sy n="56" d="100"/>
        </p:scale>
        <p:origin x="163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8T23:18:15.65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0-04-28T23:18:21.693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45CB4-5106-4FDE-B2BB-C86F8EF3BC4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477C44-B1F0-4CDD-9CD9-4DE445FAC7C1}">
      <dgm:prSet phldrT="[Testo]" custT="1"/>
      <dgm:spPr>
        <a:solidFill>
          <a:srgbClr val="00FFFF"/>
        </a:solidFill>
        <a:ln w="38100"/>
      </dgm:spPr>
      <dgm:t>
        <a:bodyPr/>
        <a:lstStyle/>
        <a:p>
          <a:r>
            <a:rPr lang="it-IT" sz="3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Calciu</a:t>
          </a:r>
          <a:endParaRPr lang="it-IT" sz="3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056ACD-C8C1-4360-98DB-453EA10AE728}" type="parTrans" cxnId="{EC8AA812-C72C-417F-8A73-8DE49B52B4C1}">
      <dgm:prSet/>
      <dgm:spPr/>
      <dgm:t>
        <a:bodyPr/>
        <a:lstStyle/>
        <a:p>
          <a:endParaRPr lang="it-IT"/>
        </a:p>
      </dgm:t>
    </dgm:pt>
    <dgm:pt modelId="{632FCE78-A8A5-4866-8F0D-59A2987B79D1}" type="sibTrans" cxnId="{EC8AA812-C72C-417F-8A73-8DE49B52B4C1}">
      <dgm:prSet/>
      <dgm:spPr/>
      <dgm:t>
        <a:bodyPr/>
        <a:lstStyle/>
        <a:p>
          <a:endParaRPr lang="it-IT"/>
        </a:p>
      </dgm:t>
    </dgm:pt>
    <dgm:pt modelId="{A2CB2CA8-46EB-44E6-8A35-ED44C8AE0D6E}">
      <dgm:prSet phldrT="[Testo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it-IT" sz="3200" b="1" i="0" u="sng" dirty="0" smtClean="0">
              <a:solidFill>
                <a:schemeClr val="tx1"/>
              </a:solidFill>
            </a:rPr>
            <a:t>Vitamina </a:t>
          </a:r>
          <a:r>
            <a:rPr lang="it-IT" sz="3200" b="1" i="0" u="sng" dirty="0">
              <a:solidFill>
                <a:schemeClr val="tx1"/>
              </a:solidFill>
            </a:rPr>
            <a:t>D</a:t>
          </a:r>
        </a:p>
      </dgm:t>
    </dgm:pt>
    <dgm:pt modelId="{E226885C-5327-4A2E-95B0-F391BE194BDA}" type="parTrans" cxnId="{817F0BB5-F3EB-4B1F-820E-993DEDCD6681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12CE19C3-ECBA-41F9-A6D6-EB663321141F}" type="sibTrans" cxnId="{817F0BB5-F3EB-4B1F-820E-993DEDCD6681}">
      <dgm:prSet/>
      <dgm:spPr/>
      <dgm:t>
        <a:bodyPr/>
        <a:lstStyle/>
        <a:p>
          <a:endParaRPr lang="it-IT"/>
        </a:p>
      </dgm:t>
    </dgm:pt>
    <dgm:pt modelId="{23803DDA-8E3C-4DA9-B76F-A8C7BBD233E7}">
      <dgm:prSet phldrT="[Testo]"/>
      <dgm:spPr>
        <a:solidFill>
          <a:srgbClr val="FF00FF"/>
        </a:solidFill>
        <a:ln w="38100"/>
      </dgm:spPr>
      <dgm:t>
        <a:bodyPr/>
        <a:lstStyle/>
        <a:p>
          <a:r>
            <a:rPr lang="it-IT" b="1" dirty="0" err="1" smtClean="0">
              <a:solidFill>
                <a:schemeClr val="tx1"/>
              </a:solidFill>
            </a:rPr>
            <a:t>Magnesiu</a:t>
          </a:r>
          <a:endParaRPr lang="it-IT" b="1" dirty="0">
            <a:solidFill>
              <a:schemeClr val="tx1"/>
            </a:solidFill>
          </a:endParaRPr>
        </a:p>
      </dgm:t>
    </dgm:pt>
    <dgm:pt modelId="{499575F5-58D3-4574-A913-3D845E65D7CE}" type="parTrans" cxnId="{1ED6B636-1193-4D8B-8AA3-01E606ED904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329E2471-B4B4-4604-9FEE-39A06D3341F4}" type="sibTrans" cxnId="{1ED6B636-1193-4D8B-8AA3-01E606ED904F}">
      <dgm:prSet/>
      <dgm:spPr/>
      <dgm:t>
        <a:bodyPr/>
        <a:lstStyle/>
        <a:p>
          <a:endParaRPr lang="it-IT"/>
        </a:p>
      </dgm:t>
    </dgm:pt>
    <dgm:pt modelId="{B3D75CA8-E754-4D76-B1AB-C0CFF76B57D0}">
      <dgm:prSet phldrT="[Testo]"/>
      <dgm:spPr>
        <a:solidFill>
          <a:srgbClr val="CC66FF"/>
        </a:solidFill>
        <a:ln w="38100"/>
      </dgm:spPr>
      <dgm:t>
        <a:bodyPr/>
        <a:lstStyle/>
        <a:p>
          <a:r>
            <a:rPr lang="it-IT" b="1" dirty="0" err="1" smtClean="0">
              <a:solidFill>
                <a:schemeClr val="tx1"/>
              </a:solidFill>
            </a:rPr>
            <a:t>Fosfor</a:t>
          </a:r>
          <a:endParaRPr lang="it-IT" b="1" dirty="0">
            <a:solidFill>
              <a:schemeClr val="tx1"/>
            </a:solidFill>
          </a:endParaRPr>
        </a:p>
      </dgm:t>
    </dgm:pt>
    <dgm:pt modelId="{FC7F04BF-B8AC-4D71-8FEE-E2D033CF62C9}" type="parTrans" cxnId="{B2B71B0C-D54E-4AC9-95B0-AE5539F0F865}">
      <dgm:prSet/>
      <dgm:spPr>
        <a:ln w="38100"/>
      </dgm:spPr>
      <dgm:t>
        <a:bodyPr/>
        <a:lstStyle/>
        <a:p>
          <a:endParaRPr lang="it-IT"/>
        </a:p>
      </dgm:t>
    </dgm:pt>
    <dgm:pt modelId="{F20B78EE-3AA1-4E79-9C71-EBEF8489F8AE}" type="sibTrans" cxnId="{B2B71B0C-D54E-4AC9-95B0-AE5539F0F865}">
      <dgm:prSet/>
      <dgm:spPr/>
      <dgm:t>
        <a:bodyPr/>
        <a:lstStyle/>
        <a:p>
          <a:endParaRPr lang="it-IT"/>
        </a:p>
      </dgm:t>
    </dgm:pt>
    <dgm:pt modelId="{7E950CB5-DA1C-4670-84D7-67F6F4F0361F}">
      <dgm:prSet/>
      <dgm:spPr>
        <a:solidFill>
          <a:srgbClr val="3366FF"/>
        </a:solidFill>
        <a:ln w="38100"/>
      </dgm:spPr>
      <dgm:t>
        <a:bodyPr/>
        <a:lstStyle/>
        <a:p>
          <a:r>
            <a:rPr lang="it-IT" b="1" dirty="0" err="1" smtClean="0">
              <a:solidFill>
                <a:schemeClr val="tx1"/>
              </a:solidFill>
            </a:rPr>
            <a:t>Cupru</a:t>
          </a:r>
          <a:endParaRPr lang="it-IT" dirty="0"/>
        </a:p>
      </dgm:t>
    </dgm:pt>
    <dgm:pt modelId="{E16264E0-399B-41AE-A5FF-118F0FE3F05F}" type="parTrans" cxnId="{586C5C8D-A05A-41D9-9F76-60D6CD422A94}">
      <dgm:prSet/>
      <dgm:spPr>
        <a:ln w="38100"/>
      </dgm:spPr>
      <dgm:t>
        <a:bodyPr/>
        <a:lstStyle/>
        <a:p>
          <a:endParaRPr lang="it-IT"/>
        </a:p>
      </dgm:t>
    </dgm:pt>
    <dgm:pt modelId="{5D9671B0-D430-442B-AA69-5B7BA6B47C01}" type="sibTrans" cxnId="{586C5C8D-A05A-41D9-9F76-60D6CD422A94}">
      <dgm:prSet/>
      <dgm:spPr/>
      <dgm:t>
        <a:bodyPr/>
        <a:lstStyle/>
        <a:p>
          <a:endParaRPr lang="it-IT"/>
        </a:p>
      </dgm:t>
    </dgm:pt>
    <dgm:pt modelId="{D63F9C3D-E206-4B93-85AB-973AB005A382}">
      <dgm:prSet/>
      <dgm:spPr>
        <a:solidFill>
          <a:srgbClr val="FF9900"/>
        </a:solidFill>
        <a:ln w="38100"/>
      </dgm:spPr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Vitamina K2</a:t>
          </a:r>
          <a:endParaRPr lang="it-IT" b="1" dirty="0">
            <a:solidFill>
              <a:schemeClr val="tx1"/>
            </a:solidFill>
          </a:endParaRPr>
        </a:p>
      </dgm:t>
    </dgm:pt>
    <dgm:pt modelId="{EAF26A9D-A8D6-4529-977D-9568C7145B97}" type="parTrans" cxnId="{FC179FFD-081C-485C-9E27-191409A7B06E}">
      <dgm:prSet/>
      <dgm:spPr>
        <a:ln w="38100"/>
      </dgm:spPr>
      <dgm:t>
        <a:bodyPr/>
        <a:lstStyle/>
        <a:p>
          <a:endParaRPr lang="it-IT"/>
        </a:p>
      </dgm:t>
    </dgm:pt>
    <dgm:pt modelId="{28C3BC42-FA2B-4DA1-90C4-E9071D1A8E33}" type="sibTrans" cxnId="{FC179FFD-081C-485C-9E27-191409A7B06E}">
      <dgm:prSet/>
      <dgm:spPr/>
      <dgm:t>
        <a:bodyPr/>
        <a:lstStyle/>
        <a:p>
          <a:endParaRPr lang="it-IT"/>
        </a:p>
      </dgm:t>
    </dgm:pt>
    <dgm:pt modelId="{66BE9A6A-80F5-40B9-81D0-5244471F62A7}">
      <dgm:prSet/>
      <dgm:spPr>
        <a:solidFill>
          <a:srgbClr val="92D050"/>
        </a:solidFill>
        <a:ln w="38100"/>
      </dgm:spPr>
      <dgm:t>
        <a:bodyPr/>
        <a:lstStyle/>
        <a:p>
          <a:r>
            <a:rPr lang="it-IT" b="1" dirty="0" err="1" smtClean="0">
              <a:solidFill>
                <a:schemeClr val="tx1"/>
              </a:solidFill>
            </a:rPr>
            <a:t>Lizina</a:t>
          </a:r>
          <a:endParaRPr lang="it-IT" b="1" dirty="0">
            <a:solidFill>
              <a:schemeClr val="tx1"/>
            </a:solidFill>
          </a:endParaRPr>
        </a:p>
      </dgm:t>
    </dgm:pt>
    <dgm:pt modelId="{672D4833-A6F3-49D9-8B34-A50304CC1A0C}" type="parTrans" cxnId="{06F6661B-57F6-4477-91B7-B21E4802F24F}">
      <dgm:prSet/>
      <dgm:spPr>
        <a:ln w="38100"/>
      </dgm:spPr>
      <dgm:t>
        <a:bodyPr/>
        <a:lstStyle/>
        <a:p>
          <a:endParaRPr lang="it-IT"/>
        </a:p>
      </dgm:t>
    </dgm:pt>
    <dgm:pt modelId="{02BB785A-5550-48E0-BC9F-AA18BA78FD0C}" type="sibTrans" cxnId="{06F6661B-57F6-4477-91B7-B21E4802F24F}">
      <dgm:prSet/>
      <dgm:spPr/>
      <dgm:t>
        <a:bodyPr/>
        <a:lstStyle/>
        <a:p>
          <a:endParaRPr lang="it-IT"/>
        </a:p>
      </dgm:t>
    </dgm:pt>
    <dgm:pt modelId="{BA18F94B-6DD1-4A65-946D-D75712FB386C}">
      <dgm:prSet/>
      <dgm:spPr/>
      <dgm:t>
        <a:bodyPr/>
        <a:lstStyle/>
        <a:p>
          <a:endParaRPr lang="it-IT" dirty="0"/>
        </a:p>
      </dgm:t>
    </dgm:pt>
    <dgm:pt modelId="{4B2AD3B0-A382-4399-A8F0-AB7A2F8FD731}" type="parTrans" cxnId="{FAB4FCC0-9D2B-488F-9E3D-F2CD08FDBF89}">
      <dgm:prSet/>
      <dgm:spPr/>
      <dgm:t>
        <a:bodyPr/>
        <a:lstStyle/>
        <a:p>
          <a:endParaRPr lang="it-IT"/>
        </a:p>
      </dgm:t>
    </dgm:pt>
    <dgm:pt modelId="{741C42E7-F82E-4DBE-8127-0F5F3178DA23}" type="sibTrans" cxnId="{FAB4FCC0-9D2B-488F-9E3D-F2CD08FDBF89}">
      <dgm:prSet/>
      <dgm:spPr/>
      <dgm:t>
        <a:bodyPr/>
        <a:lstStyle/>
        <a:p>
          <a:endParaRPr lang="it-IT"/>
        </a:p>
      </dgm:t>
    </dgm:pt>
    <dgm:pt modelId="{EA0B9797-7EA1-4BAC-BC9B-88D94FB067E4}">
      <dgm:prSet/>
      <dgm:spPr/>
      <dgm:t>
        <a:bodyPr/>
        <a:lstStyle/>
        <a:p>
          <a:endParaRPr lang="it-IT"/>
        </a:p>
      </dgm:t>
    </dgm:pt>
    <dgm:pt modelId="{8502E0A8-1493-4475-8462-10F212B1A4A4}" type="parTrans" cxnId="{CFA39711-66EE-4854-AC1B-120D7539A908}">
      <dgm:prSet/>
      <dgm:spPr/>
      <dgm:t>
        <a:bodyPr/>
        <a:lstStyle/>
        <a:p>
          <a:endParaRPr lang="it-IT"/>
        </a:p>
      </dgm:t>
    </dgm:pt>
    <dgm:pt modelId="{32D2BE4D-C38E-45F3-9896-832A54381003}" type="sibTrans" cxnId="{CFA39711-66EE-4854-AC1B-120D7539A908}">
      <dgm:prSet/>
      <dgm:spPr/>
      <dgm:t>
        <a:bodyPr/>
        <a:lstStyle/>
        <a:p>
          <a:endParaRPr lang="it-IT"/>
        </a:p>
      </dgm:t>
    </dgm:pt>
    <dgm:pt modelId="{A9059476-0C6F-4384-966A-6F4BCF3FF6B2}">
      <dgm:prSet custScaleX="178894" custScaleY="68399" custRadScaleRad="112713" custRadScaleInc="-7801"/>
      <dgm:spPr>
        <a:solidFill>
          <a:srgbClr val="92D050"/>
        </a:solidFill>
        <a:ln w="38100"/>
      </dgm:spPr>
      <dgm:t>
        <a:bodyPr/>
        <a:lstStyle/>
        <a:p>
          <a:endParaRPr lang="it-IT"/>
        </a:p>
      </dgm:t>
    </dgm:pt>
    <dgm:pt modelId="{088F1E5E-943F-4AF3-9F29-D6F2E7F96EB2}" type="parTrans" cxnId="{B24D7FA8-C2FA-4A2A-B840-FD029D11A8F6}">
      <dgm:prSet/>
      <dgm:spPr/>
      <dgm:t>
        <a:bodyPr/>
        <a:lstStyle/>
        <a:p>
          <a:endParaRPr lang="it-IT"/>
        </a:p>
      </dgm:t>
    </dgm:pt>
    <dgm:pt modelId="{26D2B407-7970-4340-8EB3-46C28DAAE8EA}" type="sibTrans" cxnId="{B24D7FA8-C2FA-4A2A-B840-FD029D11A8F6}">
      <dgm:prSet/>
      <dgm:spPr/>
      <dgm:t>
        <a:bodyPr/>
        <a:lstStyle/>
        <a:p>
          <a:endParaRPr lang="it-IT"/>
        </a:p>
      </dgm:t>
    </dgm:pt>
    <dgm:pt modelId="{6CAF41AA-C478-45CC-9634-5EBFC3234FEF}" type="pres">
      <dgm:prSet presAssocID="{DF945CB4-5106-4FDE-B2BB-C86F8EF3BC4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3B2FA42-BF0F-4DFD-8BF1-4378925B7BD5}" type="pres">
      <dgm:prSet presAssocID="{94477C44-B1F0-4CDD-9CD9-4DE445FAC7C1}" presName="singleCycle" presStyleCnt="0"/>
      <dgm:spPr/>
    </dgm:pt>
    <dgm:pt modelId="{D6AC4A34-4C50-4941-B753-BC3D0F43333A}" type="pres">
      <dgm:prSet presAssocID="{94477C44-B1F0-4CDD-9CD9-4DE445FAC7C1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it-IT"/>
        </a:p>
      </dgm:t>
    </dgm:pt>
    <dgm:pt modelId="{793F4673-C8FA-4A77-9681-299917317E77}" type="pres">
      <dgm:prSet presAssocID="{E226885C-5327-4A2E-95B0-F391BE194BDA}" presName="Name56" presStyleLbl="parChTrans1D2" presStyleIdx="0" presStyleCnt="6"/>
      <dgm:spPr/>
      <dgm:t>
        <a:bodyPr/>
        <a:lstStyle/>
        <a:p>
          <a:endParaRPr lang="it-IT"/>
        </a:p>
      </dgm:t>
    </dgm:pt>
    <dgm:pt modelId="{2EF4C4DE-C274-49A9-9B9B-BB0E32E00759}" type="pres">
      <dgm:prSet presAssocID="{A2CB2CA8-46EB-44E6-8A35-ED44C8AE0D6E}" presName="text0" presStyleLbl="node1" presStyleIdx="1" presStyleCnt="7" custScaleX="179262" custScaleY="686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484623-59F0-4AB6-8B6A-87BA2DAB9D29}" type="pres">
      <dgm:prSet presAssocID="{499575F5-58D3-4574-A913-3D845E65D7CE}" presName="Name56" presStyleLbl="parChTrans1D2" presStyleIdx="1" presStyleCnt="6"/>
      <dgm:spPr/>
      <dgm:t>
        <a:bodyPr/>
        <a:lstStyle/>
        <a:p>
          <a:endParaRPr lang="it-IT"/>
        </a:p>
      </dgm:t>
    </dgm:pt>
    <dgm:pt modelId="{0B99C0BD-72FC-4210-B5F4-DDA36C16466A}" type="pres">
      <dgm:prSet presAssocID="{23803DDA-8E3C-4DA9-B76F-A8C7BBD233E7}" presName="text0" presStyleLbl="node1" presStyleIdx="2" presStyleCnt="7" custScaleX="184391" custScaleY="65044" custRadScaleRad="149556" custRadScaleInc="-118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DAE96-5B0A-4BE2-BDCC-B59AC83ACA77}" type="pres">
      <dgm:prSet presAssocID="{FC7F04BF-B8AC-4D71-8FEE-E2D033CF62C9}" presName="Name56" presStyleLbl="parChTrans1D2" presStyleIdx="2" presStyleCnt="6"/>
      <dgm:spPr/>
      <dgm:t>
        <a:bodyPr/>
        <a:lstStyle/>
        <a:p>
          <a:endParaRPr lang="it-IT"/>
        </a:p>
      </dgm:t>
    </dgm:pt>
    <dgm:pt modelId="{DD09BA70-34BA-47B7-AEC5-E67FDC404DC1}" type="pres">
      <dgm:prSet presAssocID="{B3D75CA8-E754-4D76-B1AB-C0CFF76B57D0}" presName="text0" presStyleLbl="node1" presStyleIdx="3" presStyleCnt="7" custScaleX="178363" custScaleY="70553" custRadScaleRad="129235" custRadScaleInc="-44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7DAA49-6000-4896-8CAB-8CCD6A3BEE18}" type="pres">
      <dgm:prSet presAssocID="{E16264E0-399B-41AE-A5FF-118F0FE3F05F}" presName="Name56" presStyleLbl="parChTrans1D2" presStyleIdx="3" presStyleCnt="6"/>
      <dgm:spPr/>
      <dgm:t>
        <a:bodyPr/>
        <a:lstStyle/>
        <a:p>
          <a:endParaRPr lang="it-IT"/>
        </a:p>
      </dgm:t>
    </dgm:pt>
    <dgm:pt modelId="{A3E020AC-1474-4727-BA91-B043FAD97AC5}" type="pres">
      <dgm:prSet presAssocID="{7E950CB5-DA1C-4670-84D7-67F6F4F0361F}" presName="text0" presStyleLbl="node1" presStyleIdx="4" presStyleCnt="7" custScaleX="158223" custScaleY="63605" custRadScaleRad="99018" custRadScaleInc="-9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66B7C4-E0C8-49A4-B0E9-1C55AF497FC5}" type="pres">
      <dgm:prSet presAssocID="{EAF26A9D-A8D6-4529-977D-9568C7145B97}" presName="Name56" presStyleLbl="parChTrans1D2" presStyleIdx="4" presStyleCnt="6"/>
      <dgm:spPr/>
      <dgm:t>
        <a:bodyPr/>
        <a:lstStyle/>
        <a:p>
          <a:endParaRPr lang="it-IT"/>
        </a:p>
      </dgm:t>
    </dgm:pt>
    <dgm:pt modelId="{73613456-5202-4229-8AFB-B15E4FF13EFF}" type="pres">
      <dgm:prSet presAssocID="{D63F9C3D-E206-4B93-85AB-973AB005A382}" presName="text0" presStyleLbl="node1" presStyleIdx="5" presStyleCnt="7" custScaleX="166062" custScaleY="65730" custRadScaleRad="120358" custRadScaleInc="382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BD37E9-9E6A-468F-82E3-45579093D25A}" type="pres">
      <dgm:prSet presAssocID="{672D4833-A6F3-49D9-8B34-A50304CC1A0C}" presName="Name56" presStyleLbl="parChTrans1D2" presStyleIdx="5" presStyleCnt="6"/>
      <dgm:spPr/>
      <dgm:t>
        <a:bodyPr/>
        <a:lstStyle/>
        <a:p>
          <a:endParaRPr lang="it-IT"/>
        </a:p>
      </dgm:t>
    </dgm:pt>
    <dgm:pt modelId="{BE6121FE-A34E-4801-AB1C-DB76F2AD6BAD}" type="pres">
      <dgm:prSet presAssocID="{66BE9A6A-80F5-40B9-81D0-5244471F62A7}" presName="text0" presStyleLbl="node1" presStyleIdx="6" presStyleCnt="7" custScaleX="178894" custScaleY="68399" custRadScaleRad="112713" custRadScaleInc="-78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1DFF7B-3C79-4D78-AC13-FECAB781B1E8}" type="presOf" srcId="{FC7F04BF-B8AC-4D71-8FEE-E2D033CF62C9}" destId="{311DAE96-5B0A-4BE2-BDCC-B59AC83ACA77}" srcOrd="0" destOrd="0" presId="urn:microsoft.com/office/officeart/2008/layout/RadialCluster"/>
    <dgm:cxn modelId="{4CA81A37-3E73-4E67-9C79-CBDA016758FD}" type="presOf" srcId="{23803DDA-8E3C-4DA9-B76F-A8C7BBD233E7}" destId="{0B99C0BD-72FC-4210-B5F4-DDA36C16466A}" srcOrd="0" destOrd="0" presId="urn:microsoft.com/office/officeart/2008/layout/RadialCluster"/>
    <dgm:cxn modelId="{6FB5BDAF-0CCD-4B21-B740-7494666F860F}" type="presOf" srcId="{B3D75CA8-E754-4D76-B1AB-C0CFF76B57D0}" destId="{DD09BA70-34BA-47B7-AEC5-E67FDC404DC1}" srcOrd="0" destOrd="0" presId="urn:microsoft.com/office/officeart/2008/layout/RadialCluster"/>
    <dgm:cxn modelId="{F4A7E0A0-4F9E-4995-AB30-4BD85ED00083}" type="presOf" srcId="{94477C44-B1F0-4CDD-9CD9-4DE445FAC7C1}" destId="{D6AC4A34-4C50-4941-B753-BC3D0F43333A}" srcOrd="0" destOrd="0" presId="urn:microsoft.com/office/officeart/2008/layout/RadialCluster"/>
    <dgm:cxn modelId="{0C0B3DC5-F12C-42FD-91B3-C05538F6EA27}" type="presOf" srcId="{EAF26A9D-A8D6-4529-977D-9568C7145B97}" destId="{9A66B7C4-E0C8-49A4-B0E9-1C55AF497FC5}" srcOrd="0" destOrd="0" presId="urn:microsoft.com/office/officeart/2008/layout/RadialCluster"/>
    <dgm:cxn modelId="{A5BFEB5A-BC9B-4EE0-A499-D1305FD4D8CE}" type="presOf" srcId="{672D4833-A6F3-49D9-8B34-A50304CC1A0C}" destId="{35BD37E9-9E6A-468F-82E3-45579093D25A}" srcOrd="0" destOrd="0" presId="urn:microsoft.com/office/officeart/2008/layout/RadialCluster"/>
    <dgm:cxn modelId="{FAB4FCC0-9D2B-488F-9E3D-F2CD08FDBF89}" srcId="{DF945CB4-5106-4FDE-B2BB-C86F8EF3BC47}" destId="{BA18F94B-6DD1-4A65-946D-D75712FB386C}" srcOrd="2" destOrd="0" parTransId="{4B2AD3B0-A382-4399-A8F0-AB7A2F8FD731}" sibTransId="{741C42E7-F82E-4DBE-8127-0F5F3178DA23}"/>
    <dgm:cxn modelId="{817F0BB5-F3EB-4B1F-820E-993DEDCD6681}" srcId="{94477C44-B1F0-4CDD-9CD9-4DE445FAC7C1}" destId="{A2CB2CA8-46EB-44E6-8A35-ED44C8AE0D6E}" srcOrd="0" destOrd="0" parTransId="{E226885C-5327-4A2E-95B0-F391BE194BDA}" sibTransId="{12CE19C3-ECBA-41F9-A6D6-EB663321141F}"/>
    <dgm:cxn modelId="{84AE2ADC-8434-4DCB-8674-6DCAA4C92A8E}" type="presOf" srcId="{499575F5-58D3-4574-A913-3D845E65D7CE}" destId="{0A484623-59F0-4AB6-8B6A-87BA2DAB9D29}" srcOrd="0" destOrd="0" presId="urn:microsoft.com/office/officeart/2008/layout/RadialCluster"/>
    <dgm:cxn modelId="{1ED6B636-1193-4D8B-8AA3-01E606ED904F}" srcId="{94477C44-B1F0-4CDD-9CD9-4DE445FAC7C1}" destId="{23803DDA-8E3C-4DA9-B76F-A8C7BBD233E7}" srcOrd="1" destOrd="0" parTransId="{499575F5-58D3-4574-A913-3D845E65D7CE}" sibTransId="{329E2471-B4B4-4604-9FEE-39A06D3341F4}"/>
    <dgm:cxn modelId="{CFA39711-66EE-4854-AC1B-120D7539A908}" srcId="{DF945CB4-5106-4FDE-B2BB-C86F8EF3BC47}" destId="{EA0B9797-7EA1-4BAC-BC9B-88D94FB067E4}" srcOrd="1" destOrd="0" parTransId="{8502E0A8-1493-4475-8462-10F212B1A4A4}" sibTransId="{32D2BE4D-C38E-45F3-9896-832A54381003}"/>
    <dgm:cxn modelId="{EC8AA812-C72C-417F-8A73-8DE49B52B4C1}" srcId="{DF945CB4-5106-4FDE-B2BB-C86F8EF3BC47}" destId="{94477C44-B1F0-4CDD-9CD9-4DE445FAC7C1}" srcOrd="0" destOrd="0" parTransId="{15056ACD-C8C1-4360-98DB-453EA10AE728}" sibTransId="{632FCE78-A8A5-4866-8F0D-59A2987B79D1}"/>
    <dgm:cxn modelId="{06F6661B-57F6-4477-91B7-B21E4802F24F}" srcId="{94477C44-B1F0-4CDD-9CD9-4DE445FAC7C1}" destId="{66BE9A6A-80F5-40B9-81D0-5244471F62A7}" srcOrd="5" destOrd="0" parTransId="{672D4833-A6F3-49D9-8B34-A50304CC1A0C}" sibTransId="{02BB785A-5550-48E0-BC9F-AA18BA78FD0C}"/>
    <dgm:cxn modelId="{0B025260-799A-44B7-AD0F-6F52C5F48AF5}" type="presOf" srcId="{66BE9A6A-80F5-40B9-81D0-5244471F62A7}" destId="{BE6121FE-A34E-4801-AB1C-DB76F2AD6BAD}" srcOrd="0" destOrd="0" presId="urn:microsoft.com/office/officeart/2008/layout/RadialCluster"/>
    <dgm:cxn modelId="{586C5C8D-A05A-41D9-9F76-60D6CD422A94}" srcId="{94477C44-B1F0-4CDD-9CD9-4DE445FAC7C1}" destId="{7E950CB5-DA1C-4670-84D7-67F6F4F0361F}" srcOrd="3" destOrd="0" parTransId="{E16264E0-399B-41AE-A5FF-118F0FE3F05F}" sibTransId="{5D9671B0-D430-442B-AA69-5B7BA6B47C01}"/>
    <dgm:cxn modelId="{C4336CA2-2F51-4143-9040-4FC029DDC486}" type="presOf" srcId="{7E950CB5-DA1C-4670-84D7-67F6F4F0361F}" destId="{A3E020AC-1474-4727-BA91-B043FAD97AC5}" srcOrd="0" destOrd="0" presId="urn:microsoft.com/office/officeart/2008/layout/RadialCluster"/>
    <dgm:cxn modelId="{FC179FFD-081C-485C-9E27-191409A7B06E}" srcId="{94477C44-B1F0-4CDD-9CD9-4DE445FAC7C1}" destId="{D63F9C3D-E206-4B93-85AB-973AB005A382}" srcOrd="4" destOrd="0" parTransId="{EAF26A9D-A8D6-4529-977D-9568C7145B97}" sibTransId="{28C3BC42-FA2B-4DA1-90C4-E9071D1A8E33}"/>
    <dgm:cxn modelId="{D323411C-CA69-44FF-8E13-295AB3C6C1A3}" type="presOf" srcId="{E226885C-5327-4A2E-95B0-F391BE194BDA}" destId="{793F4673-C8FA-4A77-9681-299917317E77}" srcOrd="0" destOrd="0" presId="urn:microsoft.com/office/officeart/2008/layout/RadialCluster"/>
    <dgm:cxn modelId="{3FFF9922-A3E8-46DD-A374-DF429C87C40E}" type="presOf" srcId="{D63F9C3D-E206-4B93-85AB-973AB005A382}" destId="{73613456-5202-4229-8AFB-B15E4FF13EFF}" srcOrd="0" destOrd="0" presId="urn:microsoft.com/office/officeart/2008/layout/RadialCluster"/>
    <dgm:cxn modelId="{7EBF8694-0487-40BF-A075-435FAF58FE90}" type="presOf" srcId="{E16264E0-399B-41AE-A5FF-118F0FE3F05F}" destId="{B97DAA49-6000-4896-8CAB-8CCD6A3BEE18}" srcOrd="0" destOrd="0" presId="urn:microsoft.com/office/officeart/2008/layout/RadialCluster"/>
    <dgm:cxn modelId="{B24D7FA8-C2FA-4A2A-B840-FD029D11A8F6}" srcId="{DF945CB4-5106-4FDE-B2BB-C86F8EF3BC47}" destId="{A9059476-0C6F-4384-966A-6F4BCF3FF6B2}" srcOrd="3" destOrd="0" parTransId="{088F1E5E-943F-4AF3-9F29-D6F2E7F96EB2}" sibTransId="{26D2B407-7970-4340-8EB3-46C28DAAE8EA}"/>
    <dgm:cxn modelId="{A6572AE9-2EFC-44E4-BED9-E3FD038F42B1}" type="presOf" srcId="{DF945CB4-5106-4FDE-B2BB-C86F8EF3BC47}" destId="{6CAF41AA-C478-45CC-9634-5EBFC3234FEF}" srcOrd="0" destOrd="0" presId="urn:microsoft.com/office/officeart/2008/layout/RadialCluster"/>
    <dgm:cxn modelId="{7D7CA633-45A9-40AB-AA1D-E204807065A5}" type="presOf" srcId="{A2CB2CA8-46EB-44E6-8A35-ED44C8AE0D6E}" destId="{2EF4C4DE-C274-49A9-9B9B-BB0E32E00759}" srcOrd="0" destOrd="0" presId="urn:microsoft.com/office/officeart/2008/layout/RadialCluster"/>
    <dgm:cxn modelId="{B2B71B0C-D54E-4AC9-95B0-AE5539F0F865}" srcId="{94477C44-B1F0-4CDD-9CD9-4DE445FAC7C1}" destId="{B3D75CA8-E754-4D76-B1AB-C0CFF76B57D0}" srcOrd="2" destOrd="0" parTransId="{FC7F04BF-B8AC-4D71-8FEE-E2D033CF62C9}" sibTransId="{F20B78EE-3AA1-4E79-9C71-EBEF8489F8AE}"/>
    <dgm:cxn modelId="{8F919625-BCA8-4795-933F-8FCA8DD00189}" type="presParOf" srcId="{6CAF41AA-C478-45CC-9634-5EBFC3234FEF}" destId="{D3B2FA42-BF0F-4DFD-8BF1-4378925B7BD5}" srcOrd="0" destOrd="0" presId="urn:microsoft.com/office/officeart/2008/layout/RadialCluster"/>
    <dgm:cxn modelId="{E9F9E617-4469-4B09-9685-4EF8C70AB7EC}" type="presParOf" srcId="{D3B2FA42-BF0F-4DFD-8BF1-4378925B7BD5}" destId="{D6AC4A34-4C50-4941-B753-BC3D0F43333A}" srcOrd="0" destOrd="0" presId="urn:microsoft.com/office/officeart/2008/layout/RadialCluster"/>
    <dgm:cxn modelId="{DB133B1F-A971-4E84-B08D-0DAC2083F5F9}" type="presParOf" srcId="{D3B2FA42-BF0F-4DFD-8BF1-4378925B7BD5}" destId="{793F4673-C8FA-4A77-9681-299917317E77}" srcOrd="1" destOrd="0" presId="urn:microsoft.com/office/officeart/2008/layout/RadialCluster"/>
    <dgm:cxn modelId="{2D8AB679-9883-4DE3-BB06-4C7CDA6DE43C}" type="presParOf" srcId="{D3B2FA42-BF0F-4DFD-8BF1-4378925B7BD5}" destId="{2EF4C4DE-C274-49A9-9B9B-BB0E32E00759}" srcOrd="2" destOrd="0" presId="urn:microsoft.com/office/officeart/2008/layout/RadialCluster"/>
    <dgm:cxn modelId="{C8F3159B-8A5B-40CA-AC71-ADF88ADF2470}" type="presParOf" srcId="{D3B2FA42-BF0F-4DFD-8BF1-4378925B7BD5}" destId="{0A484623-59F0-4AB6-8B6A-87BA2DAB9D29}" srcOrd="3" destOrd="0" presId="urn:microsoft.com/office/officeart/2008/layout/RadialCluster"/>
    <dgm:cxn modelId="{F7563C21-E234-4A79-A51D-1B8F7AE1604C}" type="presParOf" srcId="{D3B2FA42-BF0F-4DFD-8BF1-4378925B7BD5}" destId="{0B99C0BD-72FC-4210-B5F4-DDA36C16466A}" srcOrd="4" destOrd="0" presId="urn:microsoft.com/office/officeart/2008/layout/RadialCluster"/>
    <dgm:cxn modelId="{6476907C-5200-4433-BA04-D731D668BA4D}" type="presParOf" srcId="{D3B2FA42-BF0F-4DFD-8BF1-4378925B7BD5}" destId="{311DAE96-5B0A-4BE2-BDCC-B59AC83ACA77}" srcOrd="5" destOrd="0" presId="urn:microsoft.com/office/officeart/2008/layout/RadialCluster"/>
    <dgm:cxn modelId="{5DBA9FE1-9956-4AF9-8A9D-0340469C32BA}" type="presParOf" srcId="{D3B2FA42-BF0F-4DFD-8BF1-4378925B7BD5}" destId="{DD09BA70-34BA-47B7-AEC5-E67FDC404DC1}" srcOrd="6" destOrd="0" presId="urn:microsoft.com/office/officeart/2008/layout/RadialCluster"/>
    <dgm:cxn modelId="{DFF368BE-CCCE-4BD8-9CC8-1BA15984C5A9}" type="presParOf" srcId="{D3B2FA42-BF0F-4DFD-8BF1-4378925B7BD5}" destId="{B97DAA49-6000-4896-8CAB-8CCD6A3BEE18}" srcOrd="7" destOrd="0" presId="urn:microsoft.com/office/officeart/2008/layout/RadialCluster"/>
    <dgm:cxn modelId="{314A56D0-8303-42C5-81B8-1263001D729C}" type="presParOf" srcId="{D3B2FA42-BF0F-4DFD-8BF1-4378925B7BD5}" destId="{A3E020AC-1474-4727-BA91-B043FAD97AC5}" srcOrd="8" destOrd="0" presId="urn:microsoft.com/office/officeart/2008/layout/RadialCluster"/>
    <dgm:cxn modelId="{2DF3DEDD-8549-4ECD-97EC-3E3C8C6A705B}" type="presParOf" srcId="{D3B2FA42-BF0F-4DFD-8BF1-4378925B7BD5}" destId="{9A66B7C4-E0C8-49A4-B0E9-1C55AF497FC5}" srcOrd="9" destOrd="0" presId="urn:microsoft.com/office/officeart/2008/layout/RadialCluster"/>
    <dgm:cxn modelId="{3CF6453E-2EBD-4BBA-BAAC-82746E9A00F3}" type="presParOf" srcId="{D3B2FA42-BF0F-4DFD-8BF1-4378925B7BD5}" destId="{73613456-5202-4229-8AFB-B15E4FF13EFF}" srcOrd="10" destOrd="0" presId="urn:microsoft.com/office/officeart/2008/layout/RadialCluster"/>
    <dgm:cxn modelId="{6E502E8A-D7E9-4883-B83F-310BAA3144ED}" type="presParOf" srcId="{D3B2FA42-BF0F-4DFD-8BF1-4378925B7BD5}" destId="{35BD37E9-9E6A-468F-82E3-45579093D25A}" srcOrd="11" destOrd="0" presId="urn:microsoft.com/office/officeart/2008/layout/RadialCluster"/>
    <dgm:cxn modelId="{8D132571-8E82-41CB-8460-61E917E089A0}" type="presParOf" srcId="{D3B2FA42-BF0F-4DFD-8BF1-4378925B7BD5}" destId="{BE6121FE-A34E-4801-AB1C-DB76F2AD6BA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C4A34-4C50-4941-B753-BC3D0F43333A}">
      <dsp:nvSpPr>
        <dsp:cNvPr id="0" name=""/>
        <dsp:cNvSpPr/>
      </dsp:nvSpPr>
      <dsp:spPr>
        <a:xfrm>
          <a:off x="3144642" y="2020569"/>
          <a:ext cx="1719430" cy="1719430"/>
        </a:xfrm>
        <a:prstGeom prst="roundRect">
          <a:avLst/>
        </a:prstGeom>
        <a:solidFill>
          <a:srgbClr val="00FFFF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Calciu</a:t>
          </a:r>
          <a:endParaRPr lang="it-IT" sz="3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8578" y="2104505"/>
        <a:ext cx="1551558" cy="1551558"/>
      </dsp:txXfrm>
    </dsp:sp>
    <dsp:sp modelId="{793F4673-C8FA-4A77-9681-299917317E77}">
      <dsp:nvSpPr>
        <dsp:cNvPr id="0" name=""/>
        <dsp:cNvSpPr/>
      </dsp:nvSpPr>
      <dsp:spPr>
        <a:xfrm rot="16200000">
          <a:off x="3487359" y="1503571"/>
          <a:ext cx="10339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995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4C4DE-C274-49A9-9B9B-BB0E32E00759}">
      <dsp:nvSpPr>
        <dsp:cNvPr id="0" name=""/>
        <dsp:cNvSpPr/>
      </dsp:nvSpPr>
      <dsp:spPr>
        <a:xfrm>
          <a:off x="2971791" y="195563"/>
          <a:ext cx="2065131" cy="791010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0" u="sng" kern="1200" dirty="0" smtClean="0">
              <a:solidFill>
                <a:schemeClr val="tx1"/>
              </a:solidFill>
            </a:rPr>
            <a:t>Vitamina </a:t>
          </a:r>
          <a:r>
            <a:rPr lang="it-IT" sz="3200" b="1" i="0" u="sng" kern="1200" dirty="0">
              <a:solidFill>
                <a:schemeClr val="tx1"/>
              </a:solidFill>
            </a:rPr>
            <a:t>D</a:t>
          </a:r>
        </a:p>
      </dsp:txBody>
      <dsp:txXfrm>
        <a:off x="3010405" y="234177"/>
        <a:ext cx="1987903" cy="713782"/>
      </dsp:txXfrm>
    </dsp:sp>
    <dsp:sp modelId="{0A484623-59F0-4AB6-8B6A-87BA2DAB9D29}">
      <dsp:nvSpPr>
        <dsp:cNvPr id="0" name=""/>
        <dsp:cNvSpPr/>
      </dsp:nvSpPr>
      <dsp:spPr>
        <a:xfrm rot="19586808">
          <a:off x="4721257" y="1836376"/>
          <a:ext cx="17141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4192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9C0BD-72FC-4210-B5F4-DDA36C16466A}">
      <dsp:nvSpPr>
        <dsp:cNvPr id="0" name=""/>
        <dsp:cNvSpPr/>
      </dsp:nvSpPr>
      <dsp:spPr>
        <a:xfrm>
          <a:off x="5795433" y="613330"/>
          <a:ext cx="2124218" cy="749318"/>
        </a:xfrm>
        <a:prstGeom prst="roundRect">
          <a:avLst/>
        </a:prstGeom>
        <a:solidFill>
          <a:srgbClr val="FF00FF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b="1" kern="1200" dirty="0" err="1" smtClean="0">
              <a:solidFill>
                <a:schemeClr val="tx1"/>
              </a:solidFill>
            </a:rPr>
            <a:t>Magnesiu</a:t>
          </a:r>
          <a:endParaRPr lang="it-IT" sz="3400" b="1" kern="1200" dirty="0">
            <a:solidFill>
              <a:schemeClr val="tx1"/>
            </a:solidFill>
          </a:endParaRPr>
        </a:p>
      </dsp:txBody>
      <dsp:txXfrm>
        <a:off x="5832012" y="649909"/>
        <a:ext cx="2051060" cy="676160"/>
      </dsp:txXfrm>
    </dsp:sp>
    <dsp:sp modelId="{311DAE96-5B0A-4BE2-BDCC-B59AC83ACA77}">
      <dsp:nvSpPr>
        <dsp:cNvPr id="0" name=""/>
        <dsp:cNvSpPr/>
      </dsp:nvSpPr>
      <dsp:spPr>
        <a:xfrm rot="1719756">
          <a:off x="4794749" y="3621580"/>
          <a:ext cx="11314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1424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9BA70-34BA-47B7-AEC5-E67FDC404DC1}">
      <dsp:nvSpPr>
        <dsp:cNvPr id="0" name=""/>
        <dsp:cNvSpPr/>
      </dsp:nvSpPr>
      <dsp:spPr>
        <a:xfrm>
          <a:off x="5572905" y="3892924"/>
          <a:ext cx="2054774" cy="812783"/>
        </a:xfrm>
        <a:prstGeom prst="roundRect">
          <a:avLst/>
        </a:prstGeom>
        <a:solidFill>
          <a:srgbClr val="CC66FF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b="1" kern="1200" dirty="0" err="1" smtClean="0">
              <a:solidFill>
                <a:schemeClr val="tx1"/>
              </a:solidFill>
            </a:rPr>
            <a:t>Fosfor</a:t>
          </a:r>
          <a:endParaRPr lang="it-IT" sz="3400" b="1" kern="1200" dirty="0">
            <a:solidFill>
              <a:schemeClr val="tx1"/>
            </a:solidFill>
          </a:endParaRPr>
        </a:p>
      </dsp:txBody>
      <dsp:txXfrm>
        <a:off x="5612582" y="3932601"/>
        <a:ext cx="1975420" cy="733429"/>
      </dsp:txXfrm>
    </dsp:sp>
    <dsp:sp modelId="{B97DAA49-6000-4896-8CAB-8CCD6A3BEE18}">
      <dsp:nvSpPr>
        <dsp:cNvPr id="0" name=""/>
        <dsp:cNvSpPr/>
      </dsp:nvSpPr>
      <dsp:spPr>
        <a:xfrm rot="5382918">
          <a:off x="3490897" y="4260310"/>
          <a:ext cx="1040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0634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020AC-1474-4727-BA91-B043FAD97AC5}">
      <dsp:nvSpPr>
        <dsp:cNvPr id="0" name=""/>
        <dsp:cNvSpPr/>
      </dsp:nvSpPr>
      <dsp:spPr>
        <a:xfrm>
          <a:off x="3104241" y="4780621"/>
          <a:ext cx="1822758" cy="732741"/>
        </a:xfrm>
        <a:prstGeom prst="roundRect">
          <a:avLst/>
        </a:prstGeom>
        <a:solidFill>
          <a:srgbClr val="3366FF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 err="1" smtClean="0">
              <a:solidFill>
                <a:schemeClr val="tx1"/>
              </a:solidFill>
            </a:rPr>
            <a:t>Cupru</a:t>
          </a:r>
          <a:endParaRPr lang="it-IT" sz="3300" kern="1200" dirty="0"/>
        </a:p>
      </dsp:txBody>
      <dsp:txXfrm>
        <a:off x="3140010" y="4816390"/>
        <a:ext cx="1751220" cy="661203"/>
      </dsp:txXfrm>
    </dsp:sp>
    <dsp:sp modelId="{9A66B7C4-E0C8-49A4-B0E9-1C55AF497FC5}">
      <dsp:nvSpPr>
        <dsp:cNvPr id="0" name=""/>
        <dsp:cNvSpPr/>
      </dsp:nvSpPr>
      <dsp:spPr>
        <a:xfrm rot="9687744">
          <a:off x="2326809" y="3302036"/>
          <a:ext cx="8396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9614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13456-5202-4229-8AFB-B15E4FF13EFF}">
      <dsp:nvSpPr>
        <dsp:cNvPr id="0" name=""/>
        <dsp:cNvSpPr/>
      </dsp:nvSpPr>
      <dsp:spPr>
        <a:xfrm>
          <a:off x="435526" y="3377643"/>
          <a:ext cx="1913064" cy="757221"/>
        </a:xfrm>
        <a:prstGeom prst="roundRect">
          <a:avLst/>
        </a:prstGeom>
        <a:solidFill>
          <a:srgbClr val="FF990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chemeClr val="tx1"/>
              </a:solidFill>
            </a:rPr>
            <a:t>Vitamina K2</a:t>
          </a:r>
          <a:endParaRPr lang="it-IT" sz="2600" b="1" kern="1200" dirty="0">
            <a:solidFill>
              <a:schemeClr val="tx1"/>
            </a:solidFill>
          </a:endParaRPr>
        </a:p>
      </dsp:txBody>
      <dsp:txXfrm>
        <a:off x="472490" y="3414607"/>
        <a:ext cx="1839136" cy="683293"/>
      </dsp:txXfrm>
    </dsp:sp>
    <dsp:sp modelId="{35BD37E9-9E6A-468F-82E3-45579093D25A}">
      <dsp:nvSpPr>
        <dsp:cNvPr id="0" name=""/>
        <dsp:cNvSpPr/>
      </dsp:nvSpPr>
      <dsp:spPr>
        <a:xfrm rot="12459582">
          <a:off x="2427219" y="2253082"/>
          <a:ext cx="760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0900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21FE-A34E-4801-AB1C-DB76F2AD6BAD}">
      <dsp:nvSpPr>
        <dsp:cNvPr id="0" name=""/>
        <dsp:cNvSpPr/>
      </dsp:nvSpPr>
      <dsp:spPr>
        <a:xfrm>
          <a:off x="688537" y="1288501"/>
          <a:ext cx="2060891" cy="787969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b="1" kern="1200" dirty="0" err="1" smtClean="0">
              <a:solidFill>
                <a:schemeClr val="tx1"/>
              </a:solidFill>
            </a:rPr>
            <a:t>Lizina</a:t>
          </a:r>
          <a:endParaRPr lang="it-IT" sz="3400" b="1" kern="1200" dirty="0">
            <a:solidFill>
              <a:schemeClr val="tx1"/>
            </a:solidFill>
          </a:endParaRPr>
        </a:p>
      </dsp:txBody>
      <dsp:txXfrm>
        <a:off x="727002" y="1326966"/>
        <a:ext cx="1983961" cy="71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3C61A-5D28-4A20-884D-925ABE163760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BE9F-F303-4359-B4E2-F5FAD3138C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0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AAE5D-8133-4948-99B0-3C19E2C97DE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94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954F7-9CD9-4D56-8573-7740304BA6B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72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88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1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
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2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95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5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-1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
</a:t>
            </a:r>
            <a:endParaRPr kumimoji="0" lang="ru-RU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25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954F7-9CD9-4D56-8573-7740304BA6B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24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15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954F7-9CD9-4D56-8573-7740304BA6B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15000"/>
              </a:lnSpc>
              <a:spcBef>
                <a:spcPts val="2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Roboto Bold"/>
                <a:cs typeface="+mn-cs"/>
              </a:rPr>
              <a:t>
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954F7-9CD9-4D56-8573-7740304BA6B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5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73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2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2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82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5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43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0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3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4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08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E11B-3B9D-404F-B245-1121D3CF1FB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928F-DAD7-4038-A133-B9540EBBED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09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2179" y="-235131"/>
            <a:ext cx="8503646" cy="1425575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latin typeface="Bahnschrift SemiBold SemiConden" panose="020B0502040204020203" pitchFamily="34" charset="0"/>
              </a:rPr>
              <a:t>Suntem </a:t>
            </a:r>
            <a:r>
              <a:rPr lang="it-IT" sz="5400" b="1" dirty="0" err="1" smtClean="0">
                <a:latin typeface="Bahnschrift SemiBold SemiConden" panose="020B0502040204020203" pitchFamily="34" charset="0"/>
              </a:rPr>
              <a:t>ceea</a:t>
            </a:r>
            <a:r>
              <a:rPr lang="it-IT" sz="5400" b="1" dirty="0" smtClean="0">
                <a:latin typeface="Bahnschrift SemiBold SemiConden" panose="020B0502040204020203" pitchFamily="34" charset="0"/>
              </a:rPr>
              <a:t> ce </a:t>
            </a:r>
            <a:r>
              <a:rPr lang="it-IT" sz="5400" b="1" dirty="0" err="1" smtClean="0">
                <a:latin typeface="Bahnschrift SemiBold SemiConden" panose="020B0502040204020203" pitchFamily="34" charset="0"/>
              </a:rPr>
              <a:t>mâncăm</a:t>
            </a:r>
            <a:r>
              <a:rPr lang="it-IT" sz="5400" b="1" dirty="0" smtClean="0">
                <a:latin typeface="Bahnschrift SemiBold SemiConden" panose="020B0502040204020203" pitchFamily="34" charset="0"/>
              </a:rPr>
              <a:t> ???</a:t>
            </a:r>
            <a:endParaRPr lang="it-IT" sz="5400" b="1" dirty="0">
              <a:latin typeface="Bahnschrift SemiBold SemiConden" panose="020B0502040204020203" pitchFamily="34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D8F6A64-5ADD-4789-A331-187114B51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3881" y="2850558"/>
            <a:ext cx="4553177" cy="249226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84878" y="5621773"/>
            <a:ext cx="6378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b="1" dirty="0" smtClean="0">
                <a:latin typeface="Bahnschrift SemiBold SemiConden" panose="020B0502040204020203" pitchFamily="34" charset="0"/>
              </a:rPr>
              <a:t>De ce </a:t>
            </a:r>
            <a:r>
              <a:rPr lang="it-IT" sz="5400" b="1" dirty="0" err="1">
                <a:latin typeface="Bahnschrift SemiBold SemiConden" panose="020B0502040204020203" pitchFamily="34" charset="0"/>
              </a:rPr>
              <a:t>mâncăm</a:t>
            </a:r>
            <a:r>
              <a:rPr lang="it-IT" sz="5400" b="1" dirty="0">
                <a:latin typeface="Bahnschrift SemiBold SemiConden" panose="020B0502040204020203" pitchFamily="34" charset="0"/>
              </a:rPr>
              <a:t> ???</a:t>
            </a:r>
            <a:endParaRPr lang="it-IT" sz="5400" dirty="0">
              <a:latin typeface="Bahnschrift SemiBold SemiConden" panose="020B0502040204020203" pitchFamily="34" charset="0"/>
            </a:endParaRPr>
          </a:p>
        </p:txBody>
      </p:sp>
      <p:pic>
        <p:nvPicPr>
          <p:cNvPr id="1026" name="Picture 2" descr="https://scontent-fco1-1.xx.fbcdn.net/v/t1.15752-9/96156118_237997804139922_5787951241518645248_n.png?_nc_cat=105&amp;_nc_sid=b96e70&amp;_nc_oc=AQnKP-3IB2laqj2GYYPpssJ-r9JVPzcb6JNng2MnlB8ZtVkTAhs7GNKgbi4c1vyoEl0&amp;_nc_ht=scontent-fco1-1.xx&amp;oh=016570f15ae58cc5f2749286dfc58b35&amp;oe=5ED7AC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9" y="1342844"/>
            <a:ext cx="4335124" cy="32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2157"/>
            <a:ext cx="12058650" cy="625475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ABSORBȚIA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CALCIULUI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F90AE43-8E2E-4086-9330-56B8CBF9E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458897"/>
              </p:ext>
            </p:extLst>
          </p:nvPr>
        </p:nvGraphicFramePr>
        <p:xfrm>
          <a:off x="212452" y="839964"/>
          <a:ext cx="8040378" cy="5731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8628485" y="989496"/>
            <a:ext cx="34301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Vitamina D</a:t>
            </a:r>
            <a:r>
              <a:rPr lang="it-IT" sz="2800" dirty="0" smtClean="0"/>
              <a:t> fixează </a:t>
            </a:r>
            <a:r>
              <a:rPr lang="it-IT" sz="2800" b="1" dirty="0" err="1"/>
              <a:t>Fosforul</a:t>
            </a:r>
            <a:r>
              <a:rPr lang="it-IT" sz="2800" dirty="0"/>
              <a:t>, </a:t>
            </a:r>
            <a:r>
              <a:rPr lang="it-IT" sz="2800" b="1" dirty="0" err="1" smtClean="0"/>
              <a:t>Calciul</a:t>
            </a:r>
            <a:r>
              <a:rPr lang="it-IT" sz="2800" dirty="0"/>
              <a:t> </a:t>
            </a:r>
            <a:r>
              <a:rPr lang="it-IT" sz="2800" dirty="0" smtClean="0"/>
              <a:t>și </a:t>
            </a:r>
            <a:r>
              <a:rPr lang="it-IT" sz="2800" b="1" dirty="0"/>
              <a:t>Magneziul </a:t>
            </a:r>
            <a:r>
              <a:rPr lang="it-IT" sz="2800" dirty="0" err="1"/>
              <a:t>în</a:t>
            </a:r>
            <a:r>
              <a:rPr lang="it-IT" sz="2800" dirty="0"/>
              <a:t> </a:t>
            </a:r>
            <a:r>
              <a:rPr lang="it-IT" sz="2800" dirty="0" err="1" smtClean="0"/>
              <a:t>prezența</a:t>
            </a:r>
            <a:r>
              <a:rPr lang="it-IT" sz="2800" dirty="0" smtClean="0"/>
              <a:t> </a:t>
            </a:r>
            <a:r>
              <a:rPr lang="it-IT" sz="2800" b="1" dirty="0" err="1" smtClean="0"/>
              <a:t>Vitaminei</a:t>
            </a:r>
            <a:r>
              <a:rPr lang="it-IT" sz="2800" b="1" dirty="0" smtClean="0"/>
              <a:t> K2, </a:t>
            </a:r>
            <a:r>
              <a:rPr lang="it-IT" sz="2800" b="1" dirty="0" err="1" smtClean="0"/>
              <a:t>Borului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Cuprului</a:t>
            </a:r>
            <a:r>
              <a:rPr lang="it-IT" sz="2800" b="1" dirty="0" smtClean="0"/>
              <a:t> </a:t>
            </a:r>
            <a:r>
              <a:rPr lang="it-IT" sz="2800" dirty="0" smtClean="0"/>
              <a:t>și a </a:t>
            </a:r>
            <a:r>
              <a:rPr lang="it-IT" sz="2800" b="1" dirty="0" err="1" smtClean="0"/>
              <a:t>Lizinei</a:t>
            </a:r>
            <a:r>
              <a:rPr lang="it-IT" sz="2800" b="1" dirty="0" smtClean="0"/>
              <a:t> </a:t>
            </a:r>
            <a:r>
              <a:rPr lang="it-IT" sz="2800" dirty="0" smtClean="0"/>
              <a:t>(aminoacid</a:t>
            </a:r>
            <a:r>
              <a:rPr lang="it-IT" sz="2800" b="1" dirty="0" smtClean="0"/>
              <a:t> </a:t>
            </a:r>
            <a:r>
              <a:rPr lang="it-IT" sz="2800" dirty="0" smtClean="0"/>
              <a:t>esențial)</a:t>
            </a:r>
          </a:p>
          <a:p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8779210" y="4843304"/>
            <a:ext cx="2907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dirty="0" smtClean="0"/>
              <a:t>MINERALELE </a:t>
            </a:r>
            <a:r>
              <a:rPr lang="it-IT" sz="2000" b="1" dirty="0"/>
              <a:t>- </a:t>
            </a:r>
            <a:r>
              <a:rPr lang="it-IT" sz="2000" b="1" dirty="0" smtClean="0"/>
              <a:t>activează</a:t>
            </a:r>
          </a:p>
          <a:p>
            <a:pPr lvl="0"/>
            <a:r>
              <a:rPr lang="it-IT" sz="2000" b="1" dirty="0" smtClean="0"/>
              <a:t> </a:t>
            </a:r>
            <a:r>
              <a:rPr lang="it-IT" sz="2000" b="1" dirty="0" err="1" smtClean="0"/>
              <a:t>acțiunea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vitaminelor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7972425" y="5820424"/>
            <a:ext cx="421957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VITAMINE, MINERALE, </a:t>
            </a:r>
            <a:r>
              <a:rPr lang="it-IT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Coenzima 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Q10,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functia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activare</a:t>
            </a:r>
            <a:r>
              <a:rPr lang="it-IT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enzimelor</a:t>
            </a:r>
            <a:endParaRPr lang="it-IT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5953125" y="3318954"/>
            <a:ext cx="2019300" cy="7734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2800" b="1" dirty="0" smtClean="0">
                <a:solidFill>
                  <a:schemeClr val="tx1"/>
                </a:solidFill>
              </a:rPr>
              <a:t>       </a:t>
            </a:r>
            <a:r>
              <a:rPr lang="it-IT" sz="2800" b="1" dirty="0" err="1" smtClean="0">
                <a:solidFill>
                  <a:schemeClr val="tx1"/>
                </a:solidFill>
              </a:rPr>
              <a:t>Bor</a:t>
            </a:r>
            <a:endParaRPr lang="it-IT" sz="2800" b="1" dirty="0">
              <a:solidFill>
                <a:schemeClr val="tx1"/>
              </a:solidFill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5084302" y="3705680"/>
            <a:ext cx="86882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1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Un volto triste disegni di stock, fotografie faccia tris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13" y="1252309"/>
            <a:ext cx="1875701" cy="187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agono 1"/>
          <p:cNvSpPr/>
          <p:nvPr/>
        </p:nvSpPr>
        <p:spPr>
          <a:xfrm>
            <a:off x="558800" y="1460500"/>
            <a:ext cx="3799840" cy="333502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Tristețe</a:t>
            </a:r>
            <a:endParaRPr lang="it-IT" sz="2400" dirty="0"/>
          </a:p>
          <a:p>
            <a:pPr algn="ctr"/>
            <a:r>
              <a:rPr lang="it-IT" sz="2400" dirty="0" smtClean="0"/>
              <a:t>Demotivare</a:t>
            </a:r>
            <a:endParaRPr lang="it-IT" sz="2400" dirty="0"/>
          </a:p>
          <a:p>
            <a:pPr algn="ctr"/>
            <a:r>
              <a:rPr lang="it-IT" sz="2400" dirty="0" err="1"/>
              <a:t>G</a:t>
            </a:r>
            <a:r>
              <a:rPr lang="it-IT" sz="2400" dirty="0" err="1" smtClean="0"/>
              <a:t>ânduri</a:t>
            </a:r>
            <a:r>
              <a:rPr lang="it-IT" sz="2400" dirty="0" smtClean="0"/>
              <a:t> negative</a:t>
            </a:r>
            <a:endParaRPr lang="it-IT" sz="2400" dirty="0"/>
          </a:p>
          <a:p>
            <a:pPr algn="ctr"/>
            <a:r>
              <a:rPr lang="it-IT" sz="2400" dirty="0" err="1" smtClean="0"/>
              <a:t>Oboseală</a:t>
            </a:r>
            <a:r>
              <a:rPr lang="it-IT" sz="2400" dirty="0" smtClean="0"/>
              <a:t> </a:t>
            </a:r>
            <a:r>
              <a:rPr lang="it-IT" sz="2400" dirty="0" err="1"/>
              <a:t>mentală</a:t>
            </a:r>
            <a:endParaRPr lang="it-IT" sz="2400" dirty="0"/>
          </a:p>
          <a:p>
            <a:pPr algn="ctr"/>
            <a:r>
              <a:rPr lang="it-IT" sz="2400" dirty="0" err="1" smtClean="0"/>
              <a:t>Nervozitate</a:t>
            </a:r>
            <a:endParaRPr lang="it-IT" sz="2400" dirty="0"/>
          </a:p>
          <a:p>
            <a:pPr algn="ctr"/>
            <a:r>
              <a:rPr lang="it-IT" sz="2400" dirty="0" err="1" smtClean="0"/>
              <a:t>Ipohondrie</a:t>
            </a:r>
            <a:endParaRPr lang="it-IT" sz="2400" dirty="0"/>
          </a:p>
        </p:txBody>
      </p:sp>
      <p:sp>
        <p:nvSpPr>
          <p:cNvPr id="3" name="Esagono 2"/>
          <p:cNvSpPr/>
          <p:nvPr/>
        </p:nvSpPr>
        <p:spPr>
          <a:xfrm>
            <a:off x="8158456" y="1578610"/>
            <a:ext cx="3627120" cy="30988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200" dirty="0"/>
          </a:p>
          <a:p>
            <a:pPr algn="ctr"/>
            <a:r>
              <a:rPr lang="it-IT" sz="2200" dirty="0" err="1" smtClean="0"/>
              <a:t>Oboseală</a:t>
            </a:r>
            <a:endParaRPr lang="it-IT" sz="2200" dirty="0"/>
          </a:p>
          <a:p>
            <a:pPr algn="ctr"/>
            <a:r>
              <a:rPr lang="it-IT" sz="2200" dirty="0" err="1" smtClean="0"/>
              <a:t>Tulburări</a:t>
            </a:r>
            <a:r>
              <a:rPr lang="it-IT" sz="2200" dirty="0" smtClean="0"/>
              <a:t> </a:t>
            </a:r>
            <a:r>
              <a:rPr lang="it-IT" sz="2200" dirty="0"/>
              <a:t>de </a:t>
            </a:r>
            <a:r>
              <a:rPr lang="it-IT" sz="2200" dirty="0" err="1"/>
              <a:t>somn</a:t>
            </a:r>
            <a:endParaRPr lang="it-IT" sz="2200" dirty="0"/>
          </a:p>
          <a:p>
            <a:pPr algn="ctr"/>
            <a:r>
              <a:rPr lang="it-IT" sz="2200" dirty="0" err="1" smtClean="0"/>
              <a:t>Dureri</a:t>
            </a:r>
            <a:r>
              <a:rPr lang="it-IT" sz="2200" dirty="0" smtClean="0"/>
              <a:t> </a:t>
            </a:r>
            <a:r>
              <a:rPr lang="it-IT" sz="2200" dirty="0"/>
              <a:t>de </a:t>
            </a:r>
            <a:r>
              <a:rPr lang="it-IT" sz="2200" dirty="0" err="1" smtClean="0"/>
              <a:t>cap</a:t>
            </a:r>
            <a:r>
              <a:rPr lang="it-IT" sz="2200" dirty="0" smtClean="0"/>
              <a:t> </a:t>
            </a:r>
            <a:r>
              <a:rPr lang="it-IT" sz="2200" dirty="0" err="1" smtClean="0"/>
              <a:t>Tulburări</a:t>
            </a:r>
            <a:r>
              <a:rPr lang="it-IT" sz="2200" dirty="0" smtClean="0"/>
              <a:t> alimentare</a:t>
            </a:r>
            <a:endParaRPr lang="it-IT" sz="2200" dirty="0"/>
          </a:p>
          <a:p>
            <a:pPr algn="ctr"/>
            <a:r>
              <a:rPr lang="it-IT" sz="2200" dirty="0" err="1" smtClean="0"/>
              <a:t>Probleme</a:t>
            </a:r>
            <a:r>
              <a:rPr lang="it-IT" sz="2200" dirty="0" smtClean="0"/>
              <a:t> </a:t>
            </a:r>
            <a:r>
              <a:rPr lang="it-IT" sz="2200" dirty="0"/>
              <a:t>digestive</a:t>
            </a:r>
          </a:p>
          <a:p>
            <a:pPr algn="ctr"/>
            <a:r>
              <a:rPr lang="it-IT" sz="2200" dirty="0" err="1" smtClean="0"/>
              <a:t>Tahicardie</a:t>
            </a:r>
            <a:endParaRPr lang="it-IT" sz="2200" dirty="0" smtClean="0"/>
          </a:p>
          <a:p>
            <a:pPr algn="ctr"/>
            <a:r>
              <a:rPr lang="it-IT" sz="2200" dirty="0" smtClean="0"/>
              <a:t>Greață</a:t>
            </a:r>
            <a:endParaRPr lang="it-IT" sz="2200" dirty="0"/>
          </a:p>
          <a:p>
            <a:pPr algn="ctr"/>
            <a:endParaRPr lang="it-IT" sz="2200" dirty="0"/>
          </a:p>
        </p:txBody>
      </p:sp>
      <p:sp>
        <p:nvSpPr>
          <p:cNvPr id="5" name="Rettangolo 4"/>
          <p:cNvSpPr/>
          <p:nvPr/>
        </p:nvSpPr>
        <p:spPr>
          <a:xfrm>
            <a:off x="4174381" y="196334"/>
            <a:ext cx="459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DEPRESIE ȘI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ANXIETATE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83321" y="848697"/>
            <a:ext cx="1493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u="sng" dirty="0"/>
              <a:t>PSIHOLOGIC</a:t>
            </a:r>
          </a:p>
        </p:txBody>
      </p:sp>
      <p:sp>
        <p:nvSpPr>
          <p:cNvPr id="7" name="Rettangolo 6"/>
          <p:cNvSpPr/>
          <p:nvPr/>
        </p:nvSpPr>
        <p:spPr>
          <a:xfrm>
            <a:off x="9623203" y="90853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u="sng" dirty="0"/>
              <a:t>FIZIC</a:t>
            </a:r>
          </a:p>
        </p:txBody>
      </p:sp>
      <p:sp>
        <p:nvSpPr>
          <p:cNvPr id="8" name="Rettangolo 7"/>
          <p:cNvSpPr/>
          <p:nvPr/>
        </p:nvSpPr>
        <p:spPr>
          <a:xfrm>
            <a:off x="5720080" y="3393341"/>
            <a:ext cx="99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DEFICIT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099536" y="4124960"/>
            <a:ext cx="4318024" cy="2580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/>
              <a:t>Acizi</a:t>
            </a:r>
            <a:r>
              <a:rPr lang="it-IT" b="1" dirty="0"/>
              <a:t> </a:t>
            </a:r>
            <a:r>
              <a:rPr lang="it-IT" b="1" dirty="0" err="1"/>
              <a:t>grași</a:t>
            </a:r>
            <a:r>
              <a:rPr lang="it-IT" b="1" dirty="0"/>
              <a:t> </a:t>
            </a:r>
            <a:r>
              <a:rPr lang="it-IT" dirty="0"/>
              <a:t>- Omega 3</a:t>
            </a:r>
          </a:p>
          <a:p>
            <a:pPr algn="ctr"/>
            <a:r>
              <a:rPr lang="it-IT" b="1" dirty="0"/>
              <a:t>Vitamine B</a:t>
            </a:r>
            <a:r>
              <a:rPr lang="it-IT" dirty="0"/>
              <a:t> - B6, B12, Acid </a:t>
            </a:r>
            <a:r>
              <a:rPr lang="it-IT" dirty="0" err="1"/>
              <a:t>Folic</a:t>
            </a:r>
            <a:endParaRPr lang="it-IT" dirty="0"/>
          </a:p>
          <a:p>
            <a:pPr algn="ctr"/>
            <a:r>
              <a:rPr lang="it-IT" b="1" dirty="0"/>
              <a:t>Minerale</a:t>
            </a:r>
            <a:r>
              <a:rPr lang="it-IT" dirty="0"/>
              <a:t> - Mg, Ca, Fe, I, Se, Zn</a:t>
            </a:r>
          </a:p>
          <a:p>
            <a:pPr algn="ctr"/>
            <a:r>
              <a:rPr lang="it-IT" b="1" dirty="0" err="1"/>
              <a:t>Aminoacizi</a:t>
            </a:r>
            <a:r>
              <a:rPr lang="it-IT" b="1" dirty="0"/>
              <a:t> </a:t>
            </a:r>
            <a:r>
              <a:rPr lang="it-IT" b="1" dirty="0" err="1"/>
              <a:t>esențiali</a:t>
            </a:r>
            <a:endParaRPr lang="it-IT" b="1" dirty="0"/>
          </a:p>
          <a:p>
            <a:pPr algn="ctr"/>
            <a:r>
              <a:rPr lang="it-IT" b="1" dirty="0" err="1"/>
              <a:t>Apă</a:t>
            </a:r>
            <a:endParaRPr lang="it-IT" b="1" dirty="0"/>
          </a:p>
          <a:p>
            <a:pPr algn="ctr"/>
            <a:r>
              <a:rPr lang="it-IT" dirty="0"/>
              <a:t>   </a:t>
            </a:r>
            <a:r>
              <a:rPr lang="it-IT" sz="2400" b="1" dirty="0"/>
              <a:t>+</a:t>
            </a:r>
          </a:p>
          <a:p>
            <a:pPr algn="ctr"/>
            <a:r>
              <a:rPr lang="it-IT" b="1" dirty="0" err="1"/>
              <a:t>Intoxicație</a:t>
            </a:r>
            <a:r>
              <a:rPr lang="it-IT" b="1" dirty="0"/>
              <a:t> </a:t>
            </a:r>
            <a:r>
              <a:rPr lang="it-IT" b="1" dirty="0" err="1"/>
              <a:t>acută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0545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A2B774D-5FD6-49E0-8346-A1F2F9517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64043"/>
              </p:ext>
            </p:extLst>
          </p:nvPr>
        </p:nvGraphicFramePr>
        <p:xfrm>
          <a:off x="0" y="819151"/>
          <a:ext cx="12192002" cy="6164200"/>
        </p:xfrm>
        <a:graphic>
          <a:graphicData uri="http://schemas.openxmlformats.org/drawingml/2006/table">
            <a:tbl>
              <a:tblPr firstRow="1" firstCol="1" bandRow="1"/>
              <a:tblGrid>
                <a:gridCol w="3211480">
                  <a:extLst>
                    <a:ext uri="{9D8B030D-6E8A-4147-A177-3AD203B41FA5}">
                      <a16:colId xmlns:a16="http://schemas.microsoft.com/office/drawing/2014/main" val="3338936151"/>
                    </a:ext>
                  </a:extLst>
                </a:gridCol>
                <a:gridCol w="3560437">
                  <a:extLst>
                    <a:ext uri="{9D8B030D-6E8A-4147-A177-3AD203B41FA5}">
                      <a16:colId xmlns:a16="http://schemas.microsoft.com/office/drawing/2014/main" val="1519641975"/>
                    </a:ext>
                  </a:extLst>
                </a:gridCol>
                <a:gridCol w="903701">
                  <a:extLst>
                    <a:ext uri="{9D8B030D-6E8A-4147-A177-3AD203B41FA5}">
                      <a16:colId xmlns:a16="http://schemas.microsoft.com/office/drawing/2014/main" val="1248491499"/>
                    </a:ext>
                  </a:extLst>
                </a:gridCol>
                <a:gridCol w="902641">
                  <a:extLst>
                    <a:ext uri="{9D8B030D-6E8A-4147-A177-3AD203B41FA5}">
                      <a16:colId xmlns:a16="http://schemas.microsoft.com/office/drawing/2014/main" val="1868768075"/>
                    </a:ext>
                  </a:extLst>
                </a:gridCol>
                <a:gridCol w="903701">
                  <a:extLst>
                    <a:ext uri="{9D8B030D-6E8A-4147-A177-3AD203B41FA5}">
                      <a16:colId xmlns:a16="http://schemas.microsoft.com/office/drawing/2014/main" val="2664122924"/>
                    </a:ext>
                  </a:extLst>
                </a:gridCol>
                <a:gridCol w="1355021">
                  <a:extLst>
                    <a:ext uri="{9D8B030D-6E8A-4147-A177-3AD203B41FA5}">
                      <a16:colId xmlns:a16="http://schemas.microsoft.com/office/drawing/2014/main" val="2887022004"/>
                    </a:ext>
                  </a:extLst>
                </a:gridCol>
                <a:gridCol w="1355021">
                  <a:extLst>
                    <a:ext uri="{9D8B030D-6E8A-4147-A177-3AD203B41FA5}">
                      <a16:colId xmlns:a16="http://schemas.microsoft.com/office/drawing/2014/main" val="1059337520"/>
                    </a:ext>
                  </a:extLst>
                </a:gridCol>
              </a:tblGrid>
              <a:tr h="768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6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it-IT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g.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MINERALE Ș</a:t>
                      </a:r>
                      <a:r>
                        <a:rPr lang="it-IT" sz="2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VITAMINE </a:t>
                      </a:r>
                      <a:endParaRPr lang="it-IT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1985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it-IT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85-96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85-02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47193"/>
                  </a:ext>
                </a:extLst>
              </a:tr>
              <a:tr h="774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 </a:t>
                      </a: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folic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(Vitamina B11)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Mg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- 68%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- 25%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- 55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88013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FASOLE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Acido Folico (Vitamina B11)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Mg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 B6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- 38%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- 61%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- 31%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- 77%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69317"/>
                  </a:ext>
                </a:extLst>
              </a:tr>
              <a:tr h="512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CARTOFI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Mg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- 33%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- 78%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- 48%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60012"/>
                  </a:ext>
                </a:extLst>
              </a:tr>
              <a:tr h="512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MORCOVI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Mg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- 17%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- 57%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- 75%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72411"/>
                  </a:ext>
                </a:extLst>
              </a:tr>
              <a:tr h="512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SPANACI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Mg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 C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- 68%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- 58%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- 76%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- 65%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16518"/>
                  </a:ext>
                </a:extLst>
              </a:tr>
              <a:tr h="375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MERE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 C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24287"/>
                  </a:ext>
                </a:extLst>
              </a:tr>
              <a:tr h="103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BANANE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Acid </a:t>
                      </a: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Folic</a:t>
                      </a:r>
                      <a:r>
                        <a:rPr lang="it-IT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(Vitamina B11)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Magnesiu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Mg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 B6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- 84%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- 92%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- 12%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- 79%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- 95%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01145"/>
                  </a:ext>
                </a:extLst>
              </a:tr>
              <a:tr h="512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CĂPȘUNI</a:t>
                      </a:r>
                      <a:endParaRPr lang="it-IT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</a:t>
                      </a:r>
                      <a:r>
                        <a:rPr lang="it-IT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Vitamina C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- 67%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- 87%</a:t>
                      </a:r>
                    </a:p>
                  </a:txBody>
                  <a:tcPr marL="56580" marR="5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80581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2019D0-8A4E-4065-9E87-F5CC126EFB3B}"/>
              </a:ext>
            </a:extLst>
          </p:cNvPr>
          <p:cNvSpPr txBox="1"/>
          <p:nvPr/>
        </p:nvSpPr>
        <p:spPr>
          <a:xfrm rot="10800000" flipV="1">
            <a:off x="1562101" y="0"/>
            <a:ext cx="956309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07000"/>
              </a:lnSpc>
            </a:pPr>
            <a:r>
              <a:rPr lang="it-IT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DEL VALORE NUTRIZIONALE</a:t>
            </a:r>
          </a:p>
        </p:txBody>
      </p:sp>
    </p:spTree>
    <p:extLst>
      <p:ext uri="{BB962C8B-B14F-4D97-AF65-F5344CB8AC3E}">
        <p14:creationId xmlns:p14="http://schemas.microsoft.com/office/powerpoint/2010/main" val="1364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89D8EB1-72DB-4640-934D-F8AB9DDF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55" y="1019175"/>
            <a:ext cx="8124263" cy="55245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48508" y="188178"/>
            <a:ext cx="5957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800" b="1" dirty="0">
                <a:solidFill>
                  <a:srgbClr val="000000"/>
                </a:solidFill>
                <a:latin typeface="Avenir Next LT Pro" panose="020B0504020202020204" pitchFamily="34" charset="0"/>
              </a:rPr>
              <a:t>CE </a:t>
            </a:r>
            <a:r>
              <a:rPr lang="it-IT" sz="4800" b="1" dirty="0" smtClean="0">
                <a:solidFill>
                  <a:srgbClr val="000000"/>
                </a:solidFill>
                <a:latin typeface="Avenir Next LT Pro" panose="020B0504020202020204" pitchFamily="34" charset="0"/>
              </a:rPr>
              <a:t> </a:t>
            </a:r>
            <a:r>
              <a:rPr lang="it-IT" sz="4800" b="1" dirty="0">
                <a:solidFill>
                  <a:srgbClr val="000000"/>
                </a:solidFill>
                <a:latin typeface="Avenir Next LT Pro" panose="020B0504020202020204" pitchFamily="34" charset="0"/>
              </a:rPr>
              <a:t>FACEM  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" y="330971"/>
            <a:ext cx="1752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2821F9A-6847-4E16-B151-EEBFB293EFD5}"/>
              </a:ext>
            </a:extLst>
          </p:cNvPr>
          <p:cNvSpPr/>
          <p:nvPr/>
        </p:nvSpPr>
        <p:spPr>
          <a:xfrm>
            <a:off x="5625464" y="651227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4000" b="1" dirty="0">
              <a:solidFill>
                <a:srgbClr val="4E84D3"/>
              </a:solidFill>
              <a:latin typeface="Avenir Next LT Pro" panose="020B0504020202020204" pitchFamily="34" charset="0"/>
            </a:endParaRPr>
          </a:p>
          <a:p>
            <a:r>
              <a:rPr lang="it-IT" sz="40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Adăugarea </a:t>
            </a:r>
            <a:r>
              <a:rPr lang="it-IT" sz="40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suplimentelor</a:t>
            </a:r>
            <a:r>
              <a:rPr lang="it-IT" sz="40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alimentare la </a:t>
            </a:r>
            <a:r>
              <a:rPr lang="it-IT" sz="40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dietă</a:t>
            </a:r>
            <a:endParaRPr lang="it-IT" sz="4000" b="1" dirty="0">
              <a:solidFill>
                <a:srgbClr val="00B050"/>
              </a:solidFill>
              <a:latin typeface="Avenir Next LT Pro" panose="020B0504020202020204" pitchFamily="34" charset="0"/>
            </a:endParaRPr>
          </a:p>
          <a:p>
            <a:endParaRPr lang="it-IT" sz="3600" b="1" dirty="0">
              <a:solidFill>
                <a:srgbClr val="00B050"/>
              </a:solidFill>
              <a:latin typeface="Avenir Next LT Pro" panose="020B0504020202020204" pitchFamily="34" charset="0"/>
            </a:endParaRPr>
          </a:p>
          <a:p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Acestea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permit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completarea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eventualelor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deficiențe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și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accelerarea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activării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anumitor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procese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metabolice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din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 </a:t>
            </a:r>
            <a:r>
              <a:rPr lang="it-IT" sz="3200" b="1" dirty="0" err="1">
                <a:solidFill>
                  <a:srgbClr val="00B050"/>
                </a:solidFill>
                <a:latin typeface="Avenir Next LT Pro" panose="020B0504020202020204" pitchFamily="34" charset="0"/>
              </a:rPr>
              <a:t>organism</a:t>
            </a:r>
            <a:r>
              <a:rPr lang="it-IT" sz="3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.</a:t>
            </a:r>
            <a:endParaRPr lang="it-IT" sz="3200" dirty="0">
              <a:solidFill>
                <a:srgbClr val="00B050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B9F147-3FF8-480A-8EFE-F5562049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4" y="1709815"/>
            <a:ext cx="5154930" cy="343837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D84A3FA-FEB6-457D-8BA0-13A852A6298C}"/>
              </a:ext>
            </a:extLst>
          </p:cNvPr>
          <p:cNvSpPr/>
          <p:nvPr/>
        </p:nvSpPr>
        <p:spPr>
          <a:xfrm>
            <a:off x="470534" y="373484"/>
            <a:ext cx="8970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b="1" dirty="0" smtClean="0">
                <a:solidFill>
                  <a:schemeClr val="accent6">
                    <a:lumMod val="75000"/>
                  </a:schemeClr>
                </a:solidFill>
                <a:latin typeface="Avenir Next LT Pro" panose="020B0504020202020204" pitchFamily="34" charset="0"/>
              </a:rPr>
              <a:t>NE FOLOSIM DE AJUTOARE</a:t>
            </a:r>
            <a:endParaRPr lang="it-IT" sz="4000" b="1" dirty="0">
              <a:solidFill>
                <a:schemeClr val="accent6">
                  <a:lumMod val="75000"/>
                </a:schemeClr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453482"/>
            <a:ext cx="1752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369BF74-FC7A-4BCA-9527-5AD90A0D5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7404" r="2254" b="3747"/>
          <a:stretch/>
        </p:blipFill>
        <p:spPr>
          <a:xfrm>
            <a:off x="358140" y="883920"/>
            <a:ext cx="11475720" cy="5852464"/>
          </a:xfrm>
          <a:prstGeom prst="rect">
            <a:avLst/>
          </a:prstGeom>
        </p:spPr>
      </p:pic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D3AEB64E-6BE7-4AA2-8042-F7916FC4C0A9}"/>
              </a:ext>
            </a:extLst>
          </p:cNvPr>
          <p:cNvSpPr/>
          <p:nvPr/>
        </p:nvSpPr>
        <p:spPr>
          <a:xfrm>
            <a:off x="0" y="0"/>
            <a:ext cx="12192000" cy="883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INTEGRATORI 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  <a:sym typeface="Wingdings" panose="05000000000000000000" pitchFamily="2" charset="2"/>
              </a:rPr>
              <a:t> VALIDI ALLEATI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 descr="Immagine che contiene monitor, cibo, schermo, piccolo&#10;&#10;Descrizione generata automaticamente">
            <a:extLst>
              <a:ext uri="{FF2B5EF4-FFF2-40B4-BE49-F238E27FC236}">
                <a16:creationId xmlns:a16="http://schemas.microsoft.com/office/drawing/2014/main" id="{43BB0521-EC1F-4083-B0C6-0E479A801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46" y="1767840"/>
            <a:ext cx="943050" cy="12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948" y="1081889"/>
            <a:ext cx="6474938" cy="4689184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-377373" y="3143628"/>
            <a:ext cx="3672114" cy="1110734"/>
          </a:xfrm>
        </p:spPr>
        <p:txBody>
          <a:bodyPr>
            <a:no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r>
              <a:rPr lang="it-IT" sz="9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PACK</a:t>
            </a:r>
            <a:endParaRPr lang="it-IT" sz="9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7981263" y="2598600"/>
            <a:ext cx="4637607" cy="1655762"/>
          </a:xfrm>
        </p:spPr>
        <p:txBody>
          <a:bodyPr>
            <a:no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>MONO / POLI PRODUSE</a:t>
            </a:r>
            <a:endParaRPr lang="it-IT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33484" y="312448"/>
            <a:ext cx="3412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B050"/>
                </a:solidFill>
              </a:rPr>
              <a:t>POFTĂ BUNĂ</a:t>
            </a:r>
            <a:r>
              <a:rPr lang="it-IT" sz="4400" b="1" dirty="0" smtClean="0">
                <a:solidFill>
                  <a:srgbClr val="00B050"/>
                </a:solidFill>
              </a:rPr>
              <a:t>!</a:t>
            </a:r>
            <a:endParaRPr lang="it-IT" sz="4400" b="1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194078" y="5914963"/>
            <a:ext cx="3404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u="sng" dirty="0">
                <a:solidFill>
                  <a:srgbClr val="FFC000"/>
                </a:solidFill>
              </a:rPr>
              <a:t>MULȚUMESC!</a:t>
            </a:r>
          </a:p>
        </p:txBody>
      </p:sp>
    </p:spTree>
    <p:extLst>
      <p:ext uri="{BB962C8B-B14F-4D97-AF65-F5344CB8AC3E}">
        <p14:creationId xmlns:p14="http://schemas.microsoft.com/office/powerpoint/2010/main" val="2427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4FD1DF-FB65-4B19-BED3-FD5CD2834A85}"/>
              </a:ext>
            </a:extLst>
          </p:cNvPr>
          <p:cNvSpPr/>
          <p:nvPr/>
        </p:nvSpPr>
        <p:spPr>
          <a:xfrm>
            <a:off x="0" y="0"/>
            <a:ext cx="12192000" cy="1208444"/>
          </a:xfrm>
          <a:prstGeom prst="rect">
            <a:avLst/>
          </a:prstGeom>
          <a:solidFill>
            <a:srgbClr val="299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CE ARE NEVOIE CU ADEVARAT </a:t>
            </a:r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CELULĂ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BBB8DA3-EE32-4DC6-A158-3B997670E744}"/>
              </a:ext>
            </a:extLst>
          </p:cNvPr>
          <p:cNvSpPr/>
          <p:nvPr/>
        </p:nvSpPr>
        <p:spPr>
          <a:xfrm>
            <a:off x="501439" y="1350546"/>
            <a:ext cx="2375617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9D02CA21-4C89-4522-BCEA-1F6E83FD5382}"/>
              </a:ext>
            </a:extLst>
          </p:cNvPr>
          <p:cNvSpPr/>
          <p:nvPr/>
        </p:nvSpPr>
        <p:spPr>
          <a:xfrm>
            <a:off x="501440" y="4309762"/>
            <a:ext cx="2375616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36870E0D-2989-4A4A-9BF1-4E8F7FCAB984}"/>
              </a:ext>
            </a:extLst>
          </p:cNvPr>
          <p:cNvSpPr/>
          <p:nvPr/>
        </p:nvSpPr>
        <p:spPr>
          <a:xfrm>
            <a:off x="501439" y="2834586"/>
            <a:ext cx="2345779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AB00E83A-54C9-432E-BE9F-B259BD0B77C2}"/>
              </a:ext>
            </a:extLst>
          </p:cNvPr>
          <p:cNvSpPr/>
          <p:nvPr/>
        </p:nvSpPr>
        <p:spPr>
          <a:xfrm>
            <a:off x="501440" y="3581283"/>
            <a:ext cx="2345778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6E20E49F-826B-432B-BE29-83ED9ECEE5AF}"/>
              </a:ext>
            </a:extLst>
          </p:cNvPr>
          <p:cNvSpPr/>
          <p:nvPr/>
        </p:nvSpPr>
        <p:spPr>
          <a:xfrm>
            <a:off x="501439" y="2089404"/>
            <a:ext cx="2375617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C4D4ED0E-9724-4A99-8720-EAA951650115}"/>
              </a:ext>
            </a:extLst>
          </p:cNvPr>
          <p:cNvSpPr/>
          <p:nvPr/>
        </p:nvSpPr>
        <p:spPr>
          <a:xfrm>
            <a:off x="485874" y="6013378"/>
            <a:ext cx="2375616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1546C3B-D0F5-4247-9600-19F9FCBCBCF2}"/>
              </a:ext>
            </a:extLst>
          </p:cNvPr>
          <p:cNvSpPr txBox="1"/>
          <p:nvPr/>
        </p:nvSpPr>
        <p:spPr>
          <a:xfrm>
            <a:off x="325060" y="2863699"/>
            <a:ext cx="234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12   VITAMINE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1F67EFF-4721-4256-8678-66CEC087DB7E}"/>
              </a:ext>
            </a:extLst>
          </p:cNvPr>
          <p:cNvSpPr txBox="1"/>
          <p:nvPr/>
        </p:nvSpPr>
        <p:spPr>
          <a:xfrm>
            <a:off x="545549" y="1380950"/>
            <a:ext cx="2220173" cy="492443"/>
          </a:xfrm>
          <a:prstGeom prst="rect">
            <a:avLst/>
          </a:prstGeom>
          <a:solidFill>
            <a:srgbClr val="299E12"/>
          </a:solidFill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it-IT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ACIZI GRAȘI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11AC1DA-49E6-43C3-A84E-FC32D277924F}"/>
              </a:ext>
            </a:extLst>
          </p:cNvPr>
          <p:cNvSpPr txBox="1"/>
          <p:nvPr/>
        </p:nvSpPr>
        <p:spPr>
          <a:xfrm>
            <a:off x="436855" y="2142118"/>
            <a:ext cx="234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7  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ENZIME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6B4326C-F27D-4226-AB4E-D5018AB02627}"/>
              </a:ext>
            </a:extLst>
          </p:cNvPr>
          <p:cNvSpPr txBox="1"/>
          <p:nvPr/>
        </p:nvSpPr>
        <p:spPr>
          <a:xfrm>
            <a:off x="526321" y="3602951"/>
            <a:ext cx="2325851" cy="461665"/>
          </a:xfrm>
          <a:prstGeom prst="rect">
            <a:avLst/>
          </a:prstGeom>
          <a:solidFill>
            <a:srgbClr val="299E12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E2D1AC-4F6B-4C50-9052-30EBA8DA15F7}"/>
              </a:ext>
            </a:extLst>
          </p:cNvPr>
          <p:cNvSpPr txBox="1"/>
          <p:nvPr/>
        </p:nvSpPr>
        <p:spPr>
          <a:xfrm>
            <a:off x="426467" y="4342957"/>
            <a:ext cx="2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 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AMINOACIZI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9B490B0-F1EF-4954-B9FB-25E13E757CFF}"/>
              </a:ext>
            </a:extLst>
          </p:cNvPr>
          <p:cNvSpPr txBox="1"/>
          <p:nvPr/>
        </p:nvSpPr>
        <p:spPr>
          <a:xfrm>
            <a:off x="4838053" y="1358428"/>
            <a:ext cx="742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Formarea</a:t>
            </a:r>
            <a:r>
              <a:rPr lang="it-IT" dirty="0"/>
              <a:t> </a:t>
            </a:r>
            <a:r>
              <a:rPr lang="it-IT" dirty="0" err="1"/>
              <a:t>membranei</a:t>
            </a:r>
            <a:r>
              <a:rPr lang="it-IT" dirty="0"/>
              <a:t> </a:t>
            </a:r>
            <a:r>
              <a:rPr lang="it-IT" dirty="0" err="1"/>
              <a:t>celulare</a:t>
            </a:r>
            <a:r>
              <a:rPr lang="it-IT" dirty="0"/>
              <a:t>, </a:t>
            </a:r>
            <a:r>
              <a:rPr lang="it-IT" dirty="0" err="1"/>
              <a:t>producerea</a:t>
            </a:r>
            <a:r>
              <a:rPr lang="it-IT" dirty="0"/>
              <a:t> de energie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70D4274-F8BF-4A10-9753-6AC3AB8F8A09}"/>
              </a:ext>
            </a:extLst>
          </p:cNvPr>
          <p:cNvSpPr txBox="1"/>
          <p:nvPr/>
        </p:nvSpPr>
        <p:spPr>
          <a:xfrm>
            <a:off x="4763145" y="1992489"/>
            <a:ext cx="727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"</a:t>
            </a:r>
            <a:r>
              <a:rPr lang="it-IT" i="1" dirty="0" err="1"/>
              <a:t>Clasa</a:t>
            </a:r>
            <a:r>
              <a:rPr lang="it-IT" i="1" dirty="0"/>
              <a:t> </a:t>
            </a:r>
            <a:r>
              <a:rPr lang="it-IT" i="1" dirty="0" err="1"/>
              <a:t>muncitoare</a:t>
            </a:r>
            <a:r>
              <a:rPr lang="it-IT" i="1" dirty="0"/>
              <a:t>" </a:t>
            </a:r>
            <a:r>
              <a:rPr lang="it-IT" dirty="0"/>
              <a:t>a </a:t>
            </a:r>
            <a:r>
              <a:rPr lang="it-IT" dirty="0" err="1"/>
              <a:t>organismului</a:t>
            </a:r>
            <a:r>
              <a:rPr lang="it-IT" dirty="0"/>
              <a:t> - </a:t>
            </a:r>
            <a:r>
              <a:rPr lang="it-IT" dirty="0" err="1"/>
              <a:t>descompunerea</a:t>
            </a:r>
            <a:r>
              <a:rPr lang="it-IT" dirty="0"/>
              <a:t>, </a:t>
            </a:r>
            <a:r>
              <a:rPr lang="it-IT" dirty="0" err="1"/>
              <a:t>absorbția</a:t>
            </a:r>
            <a:r>
              <a:rPr lang="it-IT" dirty="0"/>
              <a:t>, </a:t>
            </a:r>
            <a:r>
              <a:rPr lang="it-IT" dirty="0" err="1"/>
              <a:t>asimilarea</a:t>
            </a:r>
            <a:r>
              <a:rPr lang="it-IT" dirty="0"/>
              <a:t> </a:t>
            </a:r>
            <a:r>
              <a:rPr lang="it-IT" dirty="0" err="1"/>
              <a:t>vitaminelor</a:t>
            </a:r>
            <a:r>
              <a:rPr lang="it-IT" dirty="0"/>
              <a:t>, </a:t>
            </a:r>
            <a:r>
              <a:rPr lang="it-IT" dirty="0" err="1"/>
              <a:t>mineralelor</a:t>
            </a:r>
            <a:r>
              <a:rPr lang="it-IT" dirty="0"/>
              <a:t>, </a:t>
            </a:r>
            <a:r>
              <a:rPr lang="it-IT" dirty="0" err="1"/>
              <a:t>aminoacizilor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28931D9-161C-476B-9191-56894A4A7415}"/>
              </a:ext>
            </a:extLst>
          </p:cNvPr>
          <p:cNvSpPr txBox="1"/>
          <p:nvPr/>
        </p:nvSpPr>
        <p:spPr>
          <a:xfrm>
            <a:off x="4838053" y="2732327"/>
            <a:ext cx="727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Metabolismul</a:t>
            </a:r>
            <a:r>
              <a:rPr lang="it-IT" dirty="0"/>
              <a:t> </a:t>
            </a:r>
            <a:r>
              <a:rPr lang="it-IT" dirty="0" err="1"/>
              <a:t>proteinelor</a:t>
            </a:r>
            <a:r>
              <a:rPr lang="it-IT" dirty="0"/>
              <a:t>, </a:t>
            </a:r>
            <a:r>
              <a:rPr lang="it-IT" dirty="0" err="1"/>
              <a:t>glucidelor</a:t>
            </a:r>
            <a:r>
              <a:rPr lang="it-IT" dirty="0"/>
              <a:t>, </a:t>
            </a:r>
            <a:r>
              <a:rPr lang="it-IT" dirty="0" err="1"/>
              <a:t>lipidelor</a:t>
            </a:r>
            <a:r>
              <a:rPr lang="it-IT" dirty="0"/>
              <a:t> si </a:t>
            </a:r>
            <a:r>
              <a:rPr lang="it-IT" dirty="0" err="1"/>
              <a:t>mineralelor</a:t>
            </a:r>
            <a:r>
              <a:rPr lang="it-IT" dirty="0"/>
              <a:t>, </a:t>
            </a:r>
            <a:r>
              <a:rPr lang="it-IT" dirty="0" err="1"/>
              <a:t>funcționarea</a:t>
            </a:r>
            <a:r>
              <a:rPr lang="it-IT" dirty="0"/>
              <a:t> </a:t>
            </a:r>
            <a:r>
              <a:rPr lang="it-IT" dirty="0" err="1"/>
              <a:t>celulelor</a:t>
            </a:r>
            <a:r>
              <a:rPr lang="it-IT" dirty="0"/>
              <a:t>, </a:t>
            </a:r>
            <a:r>
              <a:rPr lang="it-IT" dirty="0" err="1"/>
              <a:t>producția</a:t>
            </a:r>
            <a:r>
              <a:rPr lang="it-IT" dirty="0"/>
              <a:t> de energie, </a:t>
            </a:r>
            <a:r>
              <a:rPr lang="it-IT" dirty="0" err="1"/>
              <a:t>rezistența</a:t>
            </a:r>
            <a:r>
              <a:rPr lang="it-IT" dirty="0"/>
              <a:t> la </a:t>
            </a:r>
            <a:r>
              <a:rPr lang="it-IT" dirty="0" err="1"/>
              <a:t>infecții</a:t>
            </a:r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75FDECF-D30A-432E-8667-464CBE4590C5}"/>
              </a:ext>
            </a:extLst>
          </p:cNvPr>
          <p:cNvSpPr txBox="1"/>
          <p:nvPr/>
        </p:nvSpPr>
        <p:spPr>
          <a:xfrm>
            <a:off x="4763145" y="3488950"/>
            <a:ext cx="727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Descompunerea</a:t>
            </a:r>
            <a:r>
              <a:rPr lang="it-IT" dirty="0"/>
              <a:t> </a:t>
            </a:r>
            <a:r>
              <a:rPr lang="it-IT" dirty="0" err="1"/>
              <a:t>aminoacizilor</a:t>
            </a:r>
            <a:r>
              <a:rPr lang="it-IT" dirty="0"/>
              <a:t>, </a:t>
            </a:r>
            <a:r>
              <a:rPr lang="it-IT" dirty="0" err="1"/>
              <a:t>mentinerea</a:t>
            </a:r>
            <a:r>
              <a:rPr lang="it-IT" dirty="0"/>
              <a:t> </a:t>
            </a:r>
            <a:r>
              <a:rPr lang="it-IT" dirty="0" err="1"/>
              <a:t>echilibrului</a:t>
            </a:r>
            <a:r>
              <a:rPr lang="it-IT" dirty="0"/>
              <a:t> acido-</a:t>
            </a:r>
            <a:r>
              <a:rPr lang="it-IT" dirty="0" err="1"/>
              <a:t>bazic</a:t>
            </a:r>
            <a:r>
              <a:rPr lang="it-IT" dirty="0"/>
              <a:t>, </a:t>
            </a:r>
            <a:r>
              <a:rPr lang="it-IT" dirty="0" err="1"/>
              <a:t>construcția</a:t>
            </a:r>
            <a:r>
              <a:rPr lang="it-IT" dirty="0"/>
              <a:t> </a:t>
            </a:r>
            <a:r>
              <a:rPr lang="it-IT" dirty="0" err="1"/>
              <a:t>celulelor</a:t>
            </a:r>
            <a:r>
              <a:rPr lang="it-IT" dirty="0"/>
              <a:t>, </a:t>
            </a:r>
            <a:r>
              <a:rPr lang="it-IT" dirty="0" err="1"/>
              <a:t>producția</a:t>
            </a:r>
            <a:r>
              <a:rPr lang="it-IT" dirty="0"/>
              <a:t> de </a:t>
            </a:r>
            <a:r>
              <a:rPr lang="it-IT" dirty="0" err="1"/>
              <a:t>enzime</a:t>
            </a:r>
            <a:r>
              <a:rPr lang="it-IT" dirty="0"/>
              <a:t> și </a:t>
            </a:r>
            <a:r>
              <a:rPr lang="it-IT" dirty="0" err="1"/>
              <a:t>hormoni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FF5340D-4C1D-474E-A737-2AA7680D3C5B}"/>
              </a:ext>
            </a:extLst>
          </p:cNvPr>
          <p:cNvSpPr txBox="1"/>
          <p:nvPr/>
        </p:nvSpPr>
        <p:spPr>
          <a:xfrm>
            <a:off x="4763145" y="4363191"/>
            <a:ext cx="742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Construcția</a:t>
            </a:r>
            <a:r>
              <a:rPr lang="it-IT" dirty="0"/>
              <a:t>/</a:t>
            </a:r>
            <a:r>
              <a:rPr lang="it-IT" dirty="0" err="1"/>
              <a:t>reînnoirea</a:t>
            </a:r>
            <a:r>
              <a:rPr lang="it-IT" dirty="0"/>
              <a:t> </a:t>
            </a:r>
            <a:r>
              <a:rPr lang="it-IT" dirty="0" err="1"/>
              <a:t>celulelor</a:t>
            </a:r>
            <a:r>
              <a:rPr lang="it-IT" dirty="0"/>
              <a:t>, </a:t>
            </a:r>
            <a:r>
              <a:rPr lang="it-IT" dirty="0" err="1"/>
              <a:t>funcționarea</a:t>
            </a:r>
            <a:r>
              <a:rPr lang="it-IT" dirty="0"/>
              <a:t> </a:t>
            </a:r>
            <a:r>
              <a:rPr lang="it-IT" dirty="0" err="1"/>
              <a:t>sistemului</a:t>
            </a:r>
            <a:r>
              <a:rPr lang="it-IT" dirty="0"/>
              <a:t> </a:t>
            </a:r>
            <a:r>
              <a:rPr lang="it-IT" dirty="0" err="1"/>
              <a:t>imunitar</a:t>
            </a:r>
            <a:r>
              <a:rPr lang="it-IT" dirty="0"/>
              <a:t>, </a:t>
            </a:r>
            <a:r>
              <a:rPr lang="it-IT" dirty="0" err="1"/>
              <a:t>producerea</a:t>
            </a:r>
            <a:r>
              <a:rPr lang="it-IT" dirty="0"/>
              <a:t> de energie, </a:t>
            </a:r>
            <a:r>
              <a:rPr lang="it-IT" dirty="0" err="1"/>
              <a:t>reglarea</a:t>
            </a:r>
            <a:r>
              <a:rPr lang="it-IT" dirty="0"/>
              <a:t> </a:t>
            </a:r>
            <a:r>
              <a:rPr lang="it-IT" dirty="0" err="1"/>
              <a:t>apetitului</a:t>
            </a:r>
            <a:r>
              <a:rPr lang="it-IT" dirty="0"/>
              <a:t>, </a:t>
            </a:r>
            <a:r>
              <a:rPr lang="it-IT" dirty="0" err="1"/>
              <a:t>îmbunătățirea</a:t>
            </a:r>
            <a:r>
              <a:rPr lang="it-IT" dirty="0"/>
              <a:t> </a:t>
            </a:r>
            <a:r>
              <a:rPr lang="it-IT" dirty="0" err="1"/>
              <a:t>dispoziției</a:t>
            </a:r>
            <a:r>
              <a:rPr lang="it-IT" dirty="0"/>
              <a:t>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397A7B6-DCE3-423C-AA32-C6858489DE4D}"/>
              </a:ext>
            </a:extLst>
          </p:cNvPr>
          <p:cNvSpPr txBox="1"/>
          <p:nvPr/>
        </p:nvSpPr>
        <p:spPr>
          <a:xfrm>
            <a:off x="4739390" y="5237433"/>
            <a:ext cx="742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Sănătatea</a:t>
            </a:r>
            <a:r>
              <a:rPr lang="it-IT" dirty="0"/>
              <a:t> </a:t>
            </a:r>
            <a:r>
              <a:rPr lang="it-IT" dirty="0" err="1"/>
              <a:t>sistemului</a:t>
            </a:r>
            <a:r>
              <a:rPr lang="it-IT" dirty="0"/>
              <a:t> </a:t>
            </a:r>
            <a:r>
              <a:rPr lang="it-IT" dirty="0" err="1"/>
              <a:t>digestiv</a:t>
            </a:r>
            <a:r>
              <a:rPr lang="it-IT" dirty="0"/>
              <a:t>, </a:t>
            </a:r>
            <a:r>
              <a:rPr lang="it-IT" dirty="0" err="1"/>
              <a:t>descompunerea</a:t>
            </a:r>
            <a:r>
              <a:rPr lang="it-IT" dirty="0"/>
              <a:t> </a:t>
            </a:r>
            <a:r>
              <a:rPr lang="it-IT" dirty="0" err="1"/>
              <a:t>substanțelor</a:t>
            </a:r>
            <a:r>
              <a:rPr lang="it-IT" dirty="0"/>
              <a:t> alimentare, </a:t>
            </a:r>
            <a:r>
              <a:rPr lang="it-IT" dirty="0" err="1"/>
              <a:t>limitează</a:t>
            </a:r>
            <a:r>
              <a:rPr lang="it-IT" dirty="0"/>
              <a:t> </a:t>
            </a:r>
            <a:r>
              <a:rPr lang="it-IT" dirty="0" err="1"/>
              <a:t>bacteriile</a:t>
            </a:r>
            <a:r>
              <a:rPr lang="it-IT" dirty="0"/>
              <a:t> patogene, </a:t>
            </a:r>
            <a:r>
              <a:rPr lang="it-IT" dirty="0" err="1"/>
              <a:t>apără</a:t>
            </a:r>
            <a:r>
              <a:rPr lang="it-IT" dirty="0"/>
              <a:t> </a:t>
            </a:r>
            <a:r>
              <a:rPr lang="it-IT" dirty="0" err="1"/>
              <a:t>împotriva</a:t>
            </a:r>
            <a:r>
              <a:rPr lang="it-IT" dirty="0"/>
              <a:t> </a:t>
            </a:r>
            <a:r>
              <a:rPr lang="it-IT" dirty="0" err="1"/>
              <a:t>infecțiilor</a:t>
            </a:r>
            <a:r>
              <a:rPr lang="it-IT" dirty="0"/>
              <a:t> intestinale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2D2279D-D4D2-4CD5-B088-AF38453C6C4A}"/>
              </a:ext>
            </a:extLst>
          </p:cNvPr>
          <p:cNvCxnSpPr/>
          <p:nvPr/>
        </p:nvCxnSpPr>
        <p:spPr>
          <a:xfrm>
            <a:off x="3028264" y="1550308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12DEFD6C-AFAA-4780-B430-0C4A024DC554}"/>
              </a:ext>
            </a:extLst>
          </p:cNvPr>
          <p:cNvCxnSpPr/>
          <p:nvPr/>
        </p:nvCxnSpPr>
        <p:spPr>
          <a:xfrm>
            <a:off x="3028264" y="2378825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4B34CF1B-AF21-4B97-AAC5-E9559234213E}"/>
              </a:ext>
            </a:extLst>
          </p:cNvPr>
          <p:cNvCxnSpPr/>
          <p:nvPr/>
        </p:nvCxnSpPr>
        <p:spPr>
          <a:xfrm>
            <a:off x="3028264" y="3117268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0F5CE965-D481-44DF-9721-DEB79DEF7466}"/>
              </a:ext>
            </a:extLst>
          </p:cNvPr>
          <p:cNvCxnSpPr/>
          <p:nvPr/>
        </p:nvCxnSpPr>
        <p:spPr>
          <a:xfrm>
            <a:off x="3028263" y="3837482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D2E04EFE-B59A-4F84-B533-C60519933228}"/>
              </a:ext>
            </a:extLst>
          </p:cNvPr>
          <p:cNvCxnSpPr/>
          <p:nvPr/>
        </p:nvCxnSpPr>
        <p:spPr>
          <a:xfrm>
            <a:off x="3028264" y="4571372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3D65F7E-7635-431C-94CD-7613EF79F8B2}"/>
              </a:ext>
            </a:extLst>
          </p:cNvPr>
          <p:cNvCxnSpPr/>
          <p:nvPr/>
        </p:nvCxnSpPr>
        <p:spPr>
          <a:xfrm>
            <a:off x="3028264" y="5671983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695C4C06-AFD9-4763-A7BD-53FF2D509E7E}"/>
              </a:ext>
            </a:extLst>
          </p:cNvPr>
          <p:cNvSpPr/>
          <p:nvPr/>
        </p:nvSpPr>
        <p:spPr>
          <a:xfrm>
            <a:off x="485874" y="5331469"/>
            <a:ext cx="2375616" cy="523220"/>
          </a:xfrm>
          <a:prstGeom prst="roundRect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C157DDC-AE14-496D-B552-C0D6F031C130}"/>
              </a:ext>
            </a:extLst>
          </p:cNvPr>
          <p:cNvSpPr txBox="1"/>
          <p:nvPr/>
        </p:nvSpPr>
        <p:spPr>
          <a:xfrm>
            <a:off x="713057" y="5392246"/>
            <a:ext cx="196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Probiotice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C77E431-04EB-438B-A8BA-F58C10584C1A}"/>
              </a:ext>
            </a:extLst>
          </p:cNvPr>
          <p:cNvSpPr txBox="1"/>
          <p:nvPr/>
        </p:nvSpPr>
        <p:spPr>
          <a:xfrm>
            <a:off x="574814" y="6044155"/>
            <a:ext cx="2228864" cy="461665"/>
          </a:xfrm>
          <a:prstGeom prst="rect">
            <a:avLst/>
          </a:prstGeom>
          <a:solidFill>
            <a:srgbClr val="299E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CD35A8A4-DEFE-44F8-95AE-3BF124774A6C}"/>
              </a:ext>
            </a:extLst>
          </p:cNvPr>
          <p:cNvCxnSpPr/>
          <p:nvPr/>
        </p:nvCxnSpPr>
        <p:spPr>
          <a:xfrm>
            <a:off x="3028264" y="6293404"/>
            <a:ext cx="1472339" cy="0"/>
          </a:xfrm>
          <a:prstGeom prst="straightConnector1">
            <a:avLst/>
          </a:prstGeom>
          <a:ln w="38100">
            <a:solidFill>
              <a:srgbClr val="299E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4BA7162-233D-4370-A80F-79974B4F9016}"/>
              </a:ext>
            </a:extLst>
          </p:cNvPr>
          <p:cNvSpPr txBox="1"/>
          <p:nvPr/>
        </p:nvSpPr>
        <p:spPr>
          <a:xfrm>
            <a:off x="4739390" y="5994055"/>
            <a:ext cx="742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Reglează</a:t>
            </a:r>
            <a:r>
              <a:rPr lang="it-IT" dirty="0"/>
              <a:t> </a:t>
            </a:r>
            <a:r>
              <a:rPr lang="it-IT" dirty="0" err="1"/>
              <a:t>colesterolul</a:t>
            </a:r>
            <a:r>
              <a:rPr lang="it-IT" dirty="0"/>
              <a:t>, </a:t>
            </a:r>
            <a:r>
              <a:rPr lang="it-IT" dirty="0" err="1"/>
              <a:t>favorizează</a:t>
            </a:r>
            <a:r>
              <a:rPr lang="it-IT" dirty="0"/>
              <a:t> </a:t>
            </a:r>
            <a:r>
              <a:rPr lang="it-IT" dirty="0" err="1"/>
              <a:t>eliminarea</a:t>
            </a:r>
            <a:r>
              <a:rPr lang="it-IT" dirty="0"/>
              <a:t> </a:t>
            </a:r>
            <a:r>
              <a:rPr lang="it-IT" dirty="0" err="1"/>
              <a:t>toxinele</a:t>
            </a:r>
            <a:r>
              <a:rPr lang="it-IT" dirty="0"/>
              <a:t>, </a:t>
            </a:r>
            <a:r>
              <a:rPr lang="it-IT" dirty="0" err="1"/>
              <a:t>curățirea</a:t>
            </a:r>
            <a:r>
              <a:rPr lang="it-IT" dirty="0"/>
              <a:t> </a:t>
            </a:r>
            <a:r>
              <a:rPr lang="it-IT" dirty="0" err="1"/>
              <a:t>tractului</a:t>
            </a:r>
            <a:r>
              <a:rPr lang="it-IT" dirty="0"/>
              <a:t> gastro-</a:t>
            </a:r>
            <a:r>
              <a:rPr lang="it-IT" dirty="0" err="1"/>
              <a:t>intestinal</a:t>
            </a:r>
            <a:r>
              <a:rPr lang="it-IT" dirty="0"/>
              <a:t>, </a:t>
            </a:r>
            <a:r>
              <a:rPr lang="it-IT" dirty="0" err="1"/>
              <a:t>ajută</a:t>
            </a:r>
            <a:r>
              <a:rPr lang="it-IT" dirty="0"/>
              <a:t> </a:t>
            </a:r>
            <a:r>
              <a:rPr lang="it-IT" dirty="0" err="1"/>
              <a:t>tranzitul</a:t>
            </a:r>
            <a:r>
              <a:rPr lang="it-IT" dirty="0"/>
              <a:t> </a:t>
            </a:r>
            <a:r>
              <a:rPr lang="it-IT" dirty="0" err="1"/>
              <a:t>intestinal</a:t>
            </a:r>
            <a:r>
              <a:rPr lang="it-IT" dirty="0"/>
              <a:t>, </a:t>
            </a:r>
            <a:r>
              <a:rPr lang="it-IT" dirty="0" err="1"/>
              <a:t>senzaţia</a:t>
            </a:r>
            <a:r>
              <a:rPr lang="it-IT" dirty="0"/>
              <a:t> de </a:t>
            </a:r>
            <a:r>
              <a:rPr lang="it-IT" dirty="0" err="1"/>
              <a:t>saţietate</a:t>
            </a:r>
            <a:endParaRPr lang="it-IT" dirty="0"/>
          </a:p>
        </p:txBody>
      </p:sp>
      <p:pic>
        <p:nvPicPr>
          <p:cNvPr id="3" name="Elemento grafico 2" descr="Tavola apparecchiata">
            <a:extLst>
              <a:ext uri="{FF2B5EF4-FFF2-40B4-BE49-F238E27FC236}">
                <a16:creationId xmlns:a16="http://schemas.microsoft.com/office/drawing/2014/main" id="{F7D924E4-DCD3-4EBB-BB97-41B8C818A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5175" y="-20413"/>
            <a:ext cx="1282504" cy="1282504"/>
          </a:xfrm>
          <a:prstGeom prst="rect">
            <a:avLst/>
          </a:prstGeom>
        </p:spPr>
      </p:pic>
      <p:sp>
        <p:nvSpPr>
          <p:cNvPr id="2" name="Segno di addizione 1">
            <a:extLst>
              <a:ext uri="{FF2B5EF4-FFF2-40B4-BE49-F238E27FC236}">
                <a16:creationId xmlns:a16="http://schemas.microsoft.com/office/drawing/2014/main" id="{61A2C359-A95E-45F1-9E92-C96A4F930F1D}"/>
              </a:ext>
            </a:extLst>
          </p:cNvPr>
          <p:cNvSpPr/>
          <p:nvPr/>
        </p:nvSpPr>
        <p:spPr>
          <a:xfrm>
            <a:off x="1541848" y="4929604"/>
            <a:ext cx="326709" cy="313820"/>
          </a:xfrm>
          <a:prstGeom prst="mathPlus">
            <a:avLst/>
          </a:prstGeom>
          <a:solidFill>
            <a:srgbClr val="299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Рисунок 7">
            <a:extLst>
              <a:ext uri="{FF2B5EF4-FFF2-40B4-BE49-F238E27FC236}">
                <a16:creationId xmlns:a16="http://schemas.microsoft.com/office/drawing/2014/main" id="{33986E15-9DEA-449C-98C7-6D921AC8A6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321" y="81065"/>
            <a:ext cx="1729852" cy="107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716E008-6FE7-4E23-BEF0-A861FA10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1" y="2128988"/>
            <a:ext cx="3517120" cy="2593876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4FD7DB50-2531-4819-A5A5-AD637DB65D2F}"/>
              </a:ext>
            </a:extLst>
          </p:cNvPr>
          <p:cNvSpPr/>
          <p:nvPr/>
        </p:nvSpPr>
        <p:spPr>
          <a:xfrm>
            <a:off x="0" y="0"/>
            <a:ext cx="7030440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lvl="0" defTabSz="457200">
              <a:defRPr/>
            </a:pPr>
            <a:r>
              <a:rPr lang="it-IT" sz="4000" b="1" kern="0" spc="-1" dirty="0">
                <a:solidFill>
                  <a:srgbClr val="309C22"/>
                </a:solidFill>
                <a:latin typeface="Avenir Next LT Pro" panose="020B0504020202020204" pitchFamily="34" charset="0"/>
              </a:rPr>
              <a:t>ACIZI GRAȘI </a:t>
            </a:r>
          </a:p>
          <a:p>
            <a:pPr lvl="0" defTabSz="457200">
              <a:defRPr/>
            </a:pPr>
            <a:r>
              <a:rPr lang="it-IT" sz="4000" b="1" kern="0" spc="-1" dirty="0">
                <a:solidFill>
                  <a:srgbClr val="309C22"/>
                </a:solidFill>
                <a:latin typeface="Avenir Next LT Pro" panose="020B0504020202020204" pitchFamily="34" charset="0"/>
              </a:rPr>
              <a:t>NESATURAȚI</a:t>
            </a:r>
            <a:endParaRPr lang="ru-RU" sz="4000" kern="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AE25A9-D9A1-4F89-85C3-44929B5657E1}"/>
              </a:ext>
            </a:extLst>
          </p:cNvPr>
          <p:cNvSpPr txBox="1"/>
          <p:nvPr/>
        </p:nvSpPr>
        <p:spPr>
          <a:xfrm>
            <a:off x="4810444" y="3211752"/>
            <a:ext cx="266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CARBOIDRATI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CAD276B-9199-48BE-BA67-C2C192F69E5D}"/>
              </a:ext>
            </a:extLst>
          </p:cNvPr>
          <p:cNvSpPr/>
          <p:nvPr/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600" b="1" u="sng" dirty="0" smtClean="0"/>
              <a:t>NU </a:t>
            </a:r>
            <a:r>
              <a:rPr lang="it-IT" sz="2600" b="1" u="sng" dirty="0"/>
              <a:t>se </a:t>
            </a:r>
            <a:r>
              <a:rPr lang="it-IT" sz="2600" b="1" u="sng" dirty="0" err="1"/>
              <a:t>sintetizează</a:t>
            </a:r>
            <a:r>
              <a:rPr lang="it-IT" sz="2600" b="1" u="sng" dirty="0"/>
              <a:t> </a:t>
            </a:r>
            <a:r>
              <a:rPr lang="it-IT" sz="2600" b="1" u="sng" dirty="0" err="1"/>
              <a:t>în</a:t>
            </a:r>
            <a:r>
              <a:rPr lang="it-IT" sz="2600" b="1" u="sng" dirty="0"/>
              <a:t> </a:t>
            </a:r>
            <a:r>
              <a:rPr lang="it-IT" sz="2600" b="1" u="sng" dirty="0" err="1" smtClean="0"/>
              <a:t>organizm</a:t>
            </a:r>
            <a:endParaRPr lang="it-IT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smtClean="0">
                <a:latin typeface="Avenir Next LT Pro" panose="020B0504020202020204"/>
              </a:rPr>
              <a:t>Sunt </a:t>
            </a:r>
            <a:r>
              <a:rPr lang="it-IT" dirty="0" err="1">
                <a:latin typeface="Avenir Next LT Pro" panose="020B0504020202020204"/>
              </a:rPr>
              <a:t>esențiali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pentru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permeabilitatea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și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fluiditatea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membranelor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celulare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prin</a:t>
            </a:r>
            <a:r>
              <a:rPr lang="it-IT" dirty="0">
                <a:latin typeface="Avenir Next LT Pro" panose="020B0504020202020204"/>
              </a:rPr>
              <a:t> care are </a:t>
            </a:r>
            <a:r>
              <a:rPr lang="it-IT" dirty="0" err="1">
                <a:latin typeface="Avenir Next LT Pro" panose="020B0504020202020204"/>
              </a:rPr>
              <a:t>loc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pasajul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continuu</a:t>
            </a:r>
            <a:r>
              <a:rPr lang="it-IT" dirty="0">
                <a:latin typeface="Avenir Next LT Pro" panose="020B0504020202020204"/>
              </a:rPr>
              <a:t> a 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substanțelor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>
                <a:latin typeface="Avenir Next LT Pro" panose="020B0504020202020204"/>
              </a:rPr>
              <a:t>de </a:t>
            </a:r>
            <a:r>
              <a:rPr lang="it-IT" dirty="0" err="1" smtClean="0">
                <a:latin typeface="Avenir Next LT Pro" panose="020B0504020202020204"/>
              </a:rPr>
              <a:t>schimb</a:t>
            </a:r>
            <a:endParaRPr lang="it-IT" dirty="0" smtClean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Participă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>
                <a:latin typeface="Avenir Next LT Pro" panose="020B0504020202020204"/>
              </a:rPr>
              <a:t>la </a:t>
            </a:r>
            <a:r>
              <a:rPr lang="it-IT" dirty="0" err="1">
                <a:latin typeface="Avenir Next LT Pro" panose="020B0504020202020204"/>
              </a:rPr>
              <a:t>producerea</a:t>
            </a:r>
            <a:r>
              <a:rPr lang="it-IT" dirty="0">
                <a:latin typeface="Avenir Next LT Pro" panose="020B0504020202020204"/>
              </a:rPr>
              <a:t> de </a:t>
            </a:r>
            <a:r>
              <a:rPr lang="it-IT" dirty="0" smtClean="0">
                <a:latin typeface="Avenir Next LT Pro" panose="020B0504020202020204"/>
              </a:rPr>
              <a:t>energie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În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>
                <a:latin typeface="Avenir Next LT Pro" panose="020B0504020202020204"/>
              </a:rPr>
              <a:t>special, „Omega-3” reduce </a:t>
            </a:r>
            <a:r>
              <a:rPr lang="it-IT" dirty="0" err="1">
                <a:latin typeface="Avenir Next LT Pro" panose="020B0504020202020204"/>
              </a:rPr>
              <a:t>inflamația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stimulează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sistemul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 </a:t>
            </a:r>
          </a:p>
          <a:p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     </a:t>
            </a:r>
            <a:r>
              <a:rPr lang="it-IT" dirty="0" err="1" smtClean="0">
                <a:latin typeface="Avenir Next LT Pro" panose="020B0504020202020204"/>
              </a:rPr>
              <a:t>imunitar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ajută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sistemul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cardiovascular</a:t>
            </a:r>
            <a:endParaRPr lang="it-IT" dirty="0" smtClean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Controlează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nivelul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trigliceridelor</a:t>
            </a:r>
            <a:r>
              <a:rPr lang="it-IT" dirty="0">
                <a:latin typeface="Avenir Next LT Pro" panose="020B0504020202020204"/>
              </a:rPr>
              <a:t> și al </a:t>
            </a:r>
            <a:r>
              <a:rPr lang="it-IT" dirty="0" err="1" smtClean="0">
                <a:latin typeface="Avenir Next LT Pro" panose="020B0504020202020204"/>
              </a:rPr>
              <a:t>colesterolului</a:t>
            </a:r>
            <a:endParaRPr lang="it-IT" dirty="0" smtClean="0">
              <a:latin typeface="Avenir Next LT Pro" panose="020B0504020202020204"/>
            </a:endParaRPr>
          </a:p>
          <a:p>
            <a:endParaRPr lang="it-IT" sz="2600" b="1" u="sng" dirty="0" smtClean="0"/>
          </a:p>
          <a:p>
            <a:r>
              <a:rPr lang="it-IT" sz="2600" b="1" u="sng" dirty="0" err="1" smtClean="0"/>
              <a:t>Organele</a:t>
            </a:r>
            <a:r>
              <a:rPr lang="it-IT" sz="2600" b="1" u="sng" dirty="0" smtClean="0"/>
              <a:t> care </a:t>
            </a:r>
            <a:r>
              <a:rPr lang="it-IT" sz="2600" b="1" u="sng" dirty="0" err="1" smtClean="0"/>
              <a:t>au</a:t>
            </a:r>
            <a:r>
              <a:rPr lang="it-IT" sz="2600" b="1" u="sng" dirty="0" smtClean="0"/>
              <a:t> </a:t>
            </a:r>
            <a:r>
              <a:rPr lang="it-IT" sz="2600" b="1" u="sng" dirty="0" err="1" smtClean="0"/>
              <a:t>nevoie</a:t>
            </a:r>
            <a:r>
              <a:rPr lang="it-IT" sz="2600" b="1" u="sng" dirty="0" smtClean="0"/>
              <a:t> în special de </a:t>
            </a:r>
            <a:r>
              <a:rPr lang="it-IT" sz="2600" b="1" u="sng" dirty="0" err="1" smtClean="0"/>
              <a:t>grăsimi</a:t>
            </a:r>
            <a:endParaRPr lang="it-IT" sz="2600" b="1" u="sng" dirty="0" smtClean="0"/>
          </a:p>
          <a:p>
            <a:endParaRPr lang="it-IT" sz="26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dirty="0" smtClean="0">
                <a:latin typeface="Avenir Next LT Pro" panose="020B0504020202020204"/>
              </a:rPr>
              <a:t>mușchiul </a:t>
            </a:r>
            <a:r>
              <a:rPr lang="it-IT" dirty="0" err="1">
                <a:latin typeface="Avenir Next LT Pro" panose="020B0504020202020204"/>
              </a:rPr>
              <a:t>cardiac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primește</a:t>
            </a:r>
            <a:r>
              <a:rPr lang="it-IT" dirty="0">
                <a:latin typeface="Avenir Next LT Pro" panose="020B0504020202020204"/>
              </a:rPr>
              <a:t> 1/3 </a:t>
            </a:r>
            <a:r>
              <a:rPr lang="it-IT" dirty="0" err="1">
                <a:latin typeface="Avenir Next LT Pro" panose="020B0504020202020204"/>
              </a:rPr>
              <a:t>din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energia de </a:t>
            </a:r>
            <a:r>
              <a:rPr lang="it-IT" dirty="0" err="1">
                <a:latin typeface="Avenir Next LT Pro" panose="020B0504020202020204"/>
              </a:rPr>
              <a:t>procesare</a:t>
            </a:r>
            <a:r>
              <a:rPr lang="it-IT" dirty="0">
                <a:latin typeface="Avenir Next LT Pro" panose="020B0504020202020204"/>
              </a:rPr>
              <a:t> a </a:t>
            </a:r>
            <a:r>
              <a:rPr lang="it-IT" dirty="0" err="1">
                <a:latin typeface="Avenir Next LT Pro" panose="020B0504020202020204"/>
              </a:rPr>
              <a:t>tuturor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acizilor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grași</a:t>
            </a:r>
            <a:r>
              <a:rPr lang="it-IT" dirty="0" smtClean="0">
                <a:latin typeface="Avenir Next LT Pro" panose="020B0504020202020204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creierul</a:t>
            </a:r>
            <a:r>
              <a:rPr lang="it-IT" dirty="0">
                <a:latin typeface="Avenir Next LT Pro" panose="020B0504020202020204"/>
              </a:rPr>
              <a:t>, 60% este format </a:t>
            </a:r>
            <a:r>
              <a:rPr lang="it-IT" dirty="0" err="1">
                <a:latin typeface="Avenir Next LT Pro" panose="020B0504020202020204"/>
              </a:rPr>
              <a:t>din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grăsimi</a:t>
            </a:r>
            <a:r>
              <a:rPr lang="it-IT" dirty="0" smtClean="0">
                <a:latin typeface="Avenir Next LT Pro" panose="020B0504020202020204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acizii </a:t>
            </a:r>
            <a:r>
              <a:rPr lang="it-IT" dirty="0" err="1">
                <a:latin typeface="Avenir Next LT Pro" panose="020B0504020202020204"/>
              </a:rPr>
              <a:t>grași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fac</a:t>
            </a:r>
            <a:r>
              <a:rPr lang="it-IT" dirty="0">
                <a:latin typeface="Avenir Next LT Pro" panose="020B0504020202020204"/>
              </a:rPr>
              <a:t> parte </a:t>
            </a:r>
            <a:r>
              <a:rPr lang="it-IT" dirty="0" err="1">
                <a:latin typeface="Avenir Next LT Pro" panose="020B0504020202020204"/>
              </a:rPr>
              <a:t>din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teaca</a:t>
            </a:r>
            <a:r>
              <a:rPr lang="it-IT" dirty="0">
                <a:latin typeface="Avenir Next LT Pro" panose="020B0504020202020204"/>
              </a:rPr>
              <a:t> de </a:t>
            </a:r>
            <a:r>
              <a:rPr lang="it-IT" dirty="0" err="1">
                <a:latin typeface="Avenir Next LT Pro" panose="020B0504020202020204"/>
              </a:rPr>
              <a:t>mielină</a:t>
            </a:r>
            <a:r>
              <a:rPr lang="it-IT" dirty="0">
                <a:latin typeface="Avenir Next LT Pro" panose="020B0504020202020204"/>
              </a:rPr>
              <a:t> a </a:t>
            </a:r>
            <a:r>
              <a:rPr lang="it-IT" dirty="0" err="1">
                <a:latin typeface="Avenir Next LT Pro" panose="020B0504020202020204"/>
              </a:rPr>
              <a:t>fibrelor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nervoase</a:t>
            </a:r>
            <a:r>
              <a:rPr lang="it-IT" dirty="0">
                <a:latin typeface="Avenir Next LT Pro" panose="020B0504020202020204"/>
              </a:rPr>
              <a:t>. În </a:t>
            </a:r>
            <a:r>
              <a:rPr lang="it-IT" dirty="0" err="1">
                <a:latin typeface="Avenir Next LT Pro" panose="020B0504020202020204"/>
              </a:rPr>
              <a:t>lipsă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acestora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transmiterea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impulsurilor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nervoase</a:t>
            </a:r>
            <a:r>
              <a:rPr lang="it-IT" dirty="0">
                <a:latin typeface="Avenir Next LT Pro" panose="020B0504020202020204"/>
              </a:rPr>
              <a:t> este </a:t>
            </a:r>
            <a:r>
              <a:rPr lang="it-IT" dirty="0" err="1">
                <a:latin typeface="Avenir Next LT Pro" panose="020B0504020202020204"/>
              </a:rPr>
              <a:t>compromisă</a:t>
            </a:r>
            <a:r>
              <a:rPr lang="it-IT" dirty="0">
                <a:latin typeface="Avenir Next LT Pro" panose="020B0504020202020204"/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579120" y="5520527"/>
            <a:ext cx="2229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venir Next LT Pro" panose="020B0504020202020204" pitchFamily="34" charset="0"/>
              </a:rPr>
              <a:t>pește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prstClr val="black"/>
                </a:solidFill>
                <a:latin typeface="Avenir Next LT Pro" panose="020B0504020202020204" pitchFamily="34" charset="0"/>
              </a:rPr>
              <a:t>nuci</a:t>
            </a:r>
            <a:endParaRPr lang="it-IT" dirty="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prstClr val="black"/>
                </a:solidFill>
                <a:latin typeface="Avenir Next LT Pro" panose="020B0504020202020204" pitchFamily="34" charset="0"/>
              </a:rPr>
              <a:t>ulei</a:t>
            </a:r>
            <a:r>
              <a:rPr lang="it-IT" dirty="0">
                <a:solidFill>
                  <a:prstClr val="black"/>
                </a:solidFill>
                <a:latin typeface="Avenir Next LT Pro" panose="020B0504020202020204" pitchFamily="34" charset="0"/>
              </a:rPr>
              <a:t> de </a:t>
            </a:r>
            <a:r>
              <a:rPr lang="it-IT" dirty="0" err="1">
                <a:solidFill>
                  <a:prstClr val="black"/>
                </a:solidFill>
                <a:latin typeface="Avenir Next LT Pro" panose="020B0504020202020204" pitchFamily="34" charset="0"/>
              </a:rPr>
              <a:t>măsline</a:t>
            </a:r>
            <a:endParaRPr lang="it-IT" dirty="0">
              <a:solidFill>
                <a:prstClr val="black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venir Next LT Pro" panose="020B0504020202020204" pitchFamily="34" charset="0"/>
              </a:rPr>
              <a:t>avocado</a:t>
            </a:r>
          </a:p>
        </p:txBody>
      </p:sp>
    </p:spTree>
    <p:extLst>
      <p:ext uri="{BB962C8B-B14F-4D97-AF65-F5344CB8AC3E}">
        <p14:creationId xmlns:p14="http://schemas.microsoft.com/office/powerpoint/2010/main" val="28787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23F3443B-D1C9-45B1-A69D-BE3156A36752}"/>
              </a:ext>
            </a:extLst>
          </p:cNvPr>
          <p:cNvSpPr/>
          <p:nvPr/>
        </p:nvSpPr>
        <p:spPr>
          <a:xfrm>
            <a:off x="477011" y="445950"/>
            <a:ext cx="9934661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lvl="0" defTabSz="457200"/>
            <a:r>
              <a:rPr kumimoji="0" lang="it-IT" sz="3600" b="1" i="0" u="none" strike="noStrike" kern="0" cap="none" spc="-1" normalizeH="0" baseline="0" noProof="0" dirty="0" smtClean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</a:rPr>
              <a:t>ENZIME</a:t>
            </a:r>
            <a:r>
              <a:rPr lang="it-IT" sz="3600" b="1" kern="0" spc="-1" dirty="0">
                <a:solidFill>
                  <a:srgbClr val="309C22"/>
                </a:solidFill>
                <a:latin typeface="Avenir Next LT Pro" panose="020B0504020202020204" pitchFamily="34" charset="0"/>
                <a:ea typeface="Arial"/>
              </a:rPr>
              <a:t>
</a:t>
            </a:r>
            <a:endParaRPr kumimoji="0" lang="ru-RU" sz="3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918518-CCD6-44B0-9899-7392D235F292}"/>
              </a:ext>
            </a:extLst>
          </p:cNvPr>
          <p:cNvSpPr txBox="1"/>
          <p:nvPr/>
        </p:nvSpPr>
        <p:spPr>
          <a:xfrm>
            <a:off x="7899435" y="3167390"/>
            <a:ext cx="32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MINERALI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3952B0A-2AAB-494E-B700-6D6081E586B6}"/>
              </a:ext>
            </a:extLst>
          </p:cNvPr>
          <p:cNvSpPr/>
          <p:nvPr/>
        </p:nvSpPr>
        <p:spPr>
          <a:xfrm>
            <a:off x="4657626" y="480060"/>
            <a:ext cx="7085115" cy="5897880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Avenir Next LT Pro" panose="020B0504020202020204"/>
              </a:rPr>
              <a:t>Enzimele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>
                <a:latin typeface="Avenir Next LT Pro" panose="020B0504020202020204"/>
              </a:rPr>
              <a:t>transformă </a:t>
            </a:r>
            <a:r>
              <a:rPr lang="it-IT" dirty="0" err="1">
                <a:latin typeface="Avenir Next LT Pro" panose="020B0504020202020204"/>
              </a:rPr>
              <a:t>nutrientii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complecsi</a:t>
            </a:r>
            <a:r>
              <a:rPr lang="it-IT" dirty="0">
                <a:latin typeface="Avenir Next LT Pro" panose="020B0504020202020204"/>
              </a:rPr>
              <a:t> in </a:t>
            </a:r>
            <a:r>
              <a:rPr lang="it-IT" dirty="0" err="1">
                <a:latin typeface="Avenir Next LT Pro" panose="020B0504020202020204"/>
              </a:rPr>
              <a:t>compusi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simpli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usor</a:t>
            </a:r>
            <a:r>
              <a:rPr lang="it-IT" dirty="0">
                <a:latin typeface="Avenir Next LT Pro" panose="020B0504020202020204"/>
              </a:rPr>
              <a:t> de </a:t>
            </a:r>
            <a:r>
              <a:rPr lang="it-IT" dirty="0" err="1">
                <a:latin typeface="Avenir Next LT Pro" panose="020B0504020202020204"/>
              </a:rPr>
              <a:t>absorbit</a:t>
            </a:r>
            <a:r>
              <a:rPr lang="it-IT" dirty="0">
                <a:latin typeface="Avenir Next LT Pro" panose="020B0504020202020204"/>
              </a:rPr>
              <a:t> (ex: </a:t>
            </a:r>
            <a:r>
              <a:rPr lang="it-IT" dirty="0" err="1">
                <a:latin typeface="Avenir Next LT Pro" panose="020B0504020202020204"/>
              </a:rPr>
              <a:t>proteinele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sunt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descompunse</a:t>
            </a:r>
            <a:r>
              <a:rPr lang="it-IT" dirty="0">
                <a:latin typeface="Avenir Next LT Pro" panose="020B0504020202020204"/>
              </a:rPr>
              <a:t> in </a:t>
            </a:r>
            <a:r>
              <a:rPr lang="it-IT" dirty="0" err="1">
                <a:latin typeface="Avenir Next LT Pro" panose="020B0504020202020204"/>
              </a:rPr>
              <a:t>aminoacizi</a:t>
            </a:r>
            <a:r>
              <a:rPr lang="it-IT" dirty="0" smtClean="0">
                <a:latin typeface="Avenir Next LT Pro" panose="020B0504020202020204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venir Next LT Pro" panose="020B0504020202020204"/>
              </a:rPr>
              <a:t>Circa 3.000 </a:t>
            </a:r>
            <a:r>
              <a:rPr lang="it-IT" dirty="0" err="1" smtClean="0">
                <a:latin typeface="Avenir Next LT Pro" panose="020B0504020202020204"/>
              </a:rPr>
              <a:t>din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enzimele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produse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în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organism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sunt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produse</a:t>
            </a:r>
            <a:r>
              <a:rPr lang="it-IT" dirty="0">
                <a:latin typeface="Avenir Next LT Pro" panose="020B0504020202020204"/>
              </a:rPr>
              <a:t> de </a:t>
            </a:r>
            <a:r>
              <a:rPr lang="it-IT" dirty="0" smtClean="0">
                <a:latin typeface="Avenir Next LT Pro" panose="020B0504020202020204"/>
              </a:rPr>
              <a:t>BACTERIILE DIN INTESTIN</a:t>
            </a:r>
          </a:p>
          <a:p>
            <a:endParaRPr lang="it-IT" dirty="0" smtClean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latin typeface="Avenir Next LT Pro" panose="020B0504020202020204"/>
              </a:rPr>
              <a:t>Reglementează</a:t>
            </a:r>
            <a:r>
              <a:rPr lang="it-IT" dirty="0">
                <a:latin typeface="Avenir Next LT Pro" panose="020B0504020202020204"/>
              </a:rPr>
              <a:t>: </a:t>
            </a:r>
            <a:r>
              <a:rPr lang="it-IT" dirty="0" err="1">
                <a:latin typeface="Avenir Next LT Pro" panose="020B0504020202020204"/>
              </a:rPr>
              <a:t>respirația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creșterea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digestia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producerea</a:t>
            </a:r>
            <a:r>
              <a:rPr lang="it-IT" dirty="0">
                <a:latin typeface="Avenir Next LT Pro" panose="020B0504020202020204"/>
              </a:rPr>
              <a:t> de energie, </a:t>
            </a:r>
            <a:r>
              <a:rPr lang="it-IT" dirty="0" err="1">
                <a:latin typeface="Avenir Next LT Pro" panose="020B0504020202020204"/>
              </a:rPr>
              <a:t>impulsurile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nervoase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coagularea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sângelui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procesele</a:t>
            </a:r>
            <a:r>
              <a:rPr lang="it-IT" dirty="0">
                <a:latin typeface="Avenir Next LT Pro" panose="020B0504020202020204"/>
              </a:rPr>
              <a:t> de </a:t>
            </a:r>
            <a:r>
              <a:rPr lang="it-IT" dirty="0" err="1">
                <a:latin typeface="Avenir Next LT Pro" panose="020B0504020202020204"/>
              </a:rPr>
              <a:t>vindecare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procesele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sistemului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imunitar</a:t>
            </a:r>
            <a:r>
              <a:rPr lang="it-IT" dirty="0">
                <a:latin typeface="Avenir Next LT Pro" panose="020B050402020202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venir Next LT Pro" panose="020B0504020202020204"/>
              </a:rPr>
              <a:t>Sunt </a:t>
            </a:r>
            <a:r>
              <a:rPr lang="it-IT" dirty="0" err="1" smtClean="0">
                <a:latin typeface="Avenir Next LT Pro" panose="020B0504020202020204"/>
              </a:rPr>
              <a:t>active</a:t>
            </a:r>
            <a:r>
              <a:rPr lang="it-IT" dirty="0" smtClean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intr</a:t>
            </a:r>
            <a:r>
              <a:rPr lang="it-IT" dirty="0" smtClean="0">
                <a:latin typeface="Avenir Next LT Pro" panose="020B0504020202020204"/>
              </a:rPr>
              <a:t>-un </a:t>
            </a:r>
            <a:r>
              <a:rPr lang="it-IT" dirty="0" err="1" smtClean="0">
                <a:latin typeface="Avenir Next LT Pro" panose="020B0504020202020204"/>
              </a:rPr>
              <a:t>mediu</a:t>
            </a:r>
            <a:r>
              <a:rPr lang="it-IT" dirty="0" smtClean="0">
                <a:latin typeface="Avenir Next LT Pro" panose="020B0504020202020204"/>
              </a:rPr>
              <a:t> cu </a:t>
            </a:r>
            <a:r>
              <a:rPr lang="it-IT" dirty="0">
                <a:latin typeface="Avenir Next LT Pro" panose="020B0504020202020204"/>
              </a:rPr>
              <a:t>pH </a:t>
            </a:r>
            <a:r>
              <a:rPr lang="it-IT" dirty="0" smtClean="0">
                <a:latin typeface="Avenir Next LT Pro" panose="020B0504020202020204"/>
              </a:rPr>
              <a:t>între </a:t>
            </a:r>
            <a:r>
              <a:rPr lang="it-IT" dirty="0">
                <a:latin typeface="Avenir Next LT Pro" panose="020B0504020202020204"/>
              </a:rPr>
              <a:t>6,00 și </a:t>
            </a:r>
            <a:r>
              <a:rPr lang="it-IT" dirty="0" smtClean="0">
                <a:latin typeface="Avenir Next LT Pro" panose="020B0504020202020204"/>
              </a:rPr>
              <a:t>8,00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Avenir Next LT Pro" panose="020B0504020202020204"/>
              </a:rPr>
              <a:t>Fără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ele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HORMONII, VITAMINELE </a:t>
            </a:r>
            <a:r>
              <a:rPr lang="it-IT" dirty="0" err="1">
                <a:latin typeface="Avenir Next LT Pro" panose="020B0504020202020204"/>
              </a:rPr>
              <a:t>și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MINERALELE </a:t>
            </a:r>
            <a:r>
              <a:rPr lang="it-IT" dirty="0">
                <a:latin typeface="Avenir Next LT Pro" panose="020B0504020202020204"/>
              </a:rPr>
              <a:t>nu </a:t>
            </a:r>
            <a:r>
              <a:rPr lang="it-IT" dirty="0" err="1">
                <a:latin typeface="Avenir Next LT Pro" panose="020B0504020202020204"/>
              </a:rPr>
              <a:t>vor</a:t>
            </a:r>
            <a:r>
              <a:rPr lang="it-IT" dirty="0">
                <a:latin typeface="Avenir Next LT Pro" panose="020B0504020202020204"/>
              </a:rPr>
              <a:t> fi </a:t>
            </a:r>
            <a:r>
              <a:rPr lang="it-IT" dirty="0" err="1">
                <a:latin typeface="Avenir Next LT Pro" panose="020B0504020202020204"/>
              </a:rPr>
              <a:t>utilizate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corect</a:t>
            </a:r>
            <a:r>
              <a:rPr lang="it-IT" dirty="0">
                <a:latin typeface="Avenir Next LT Pro" panose="020B0504020202020204"/>
              </a:rPr>
              <a:t>.</a:t>
            </a:r>
          </a:p>
          <a:p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Avenir Next LT Pro" panose="020B0504020202020204"/>
              </a:rPr>
              <a:t>Lipsa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unui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tip</a:t>
            </a:r>
            <a:r>
              <a:rPr lang="it-IT" dirty="0">
                <a:latin typeface="Avenir Next LT Pro" panose="020B0504020202020204"/>
              </a:rPr>
              <a:t> de </a:t>
            </a:r>
            <a:r>
              <a:rPr lang="it-IT" dirty="0" smtClean="0">
                <a:latin typeface="Avenir Next LT Pro" panose="020B0504020202020204"/>
              </a:rPr>
              <a:t>ENZIME </a:t>
            </a:r>
            <a:r>
              <a:rPr lang="it-IT" dirty="0">
                <a:latin typeface="Avenir Next LT Pro" panose="020B0504020202020204"/>
              </a:rPr>
              <a:t>DIGESTIVE </a:t>
            </a:r>
            <a:r>
              <a:rPr lang="it-IT" dirty="0" err="1">
                <a:latin typeface="Avenir Next LT Pro" panose="020B0504020202020204"/>
              </a:rPr>
              <a:t>poate</a:t>
            </a:r>
            <a:r>
              <a:rPr lang="it-IT" dirty="0">
                <a:latin typeface="Avenir Next LT Pro" panose="020B0504020202020204"/>
              </a:rPr>
              <a:t> crea de la </a:t>
            </a:r>
            <a:r>
              <a:rPr lang="it-IT" dirty="0" err="1">
                <a:latin typeface="Avenir Next LT Pro" panose="020B0504020202020204"/>
              </a:rPr>
              <a:t>simple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afecțiuni</a:t>
            </a:r>
            <a:r>
              <a:rPr lang="it-IT" dirty="0">
                <a:latin typeface="Avenir Next LT Pro" panose="020B0504020202020204"/>
              </a:rPr>
              <a:t> (</a:t>
            </a:r>
            <a:r>
              <a:rPr lang="it-IT" dirty="0" err="1">
                <a:latin typeface="Avenir Next LT Pro" panose="020B0504020202020204"/>
              </a:rPr>
              <a:t>intoleranță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comună</a:t>
            </a:r>
            <a:r>
              <a:rPr lang="it-IT" dirty="0">
                <a:latin typeface="Avenir Next LT Pro" panose="020B0504020202020204"/>
              </a:rPr>
              <a:t> la </a:t>
            </a:r>
            <a:r>
              <a:rPr lang="it-IT" dirty="0" err="1">
                <a:latin typeface="Avenir Next LT Pro" panose="020B0504020202020204"/>
              </a:rPr>
              <a:t>lactoză</a:t>
            </a:r>
            <a:r>
              <a:rPr lang="it-IT" dirty="0">
                <a:latin typeface="Avenir Next LT Pro" panose="020B0504020202020204"/>
              </a:rPr>
              <a:t>) </a:t>
            </a:r>
            <a:r>
              <a:rPr lang="it-IT" dirty="0" err="1">
                <a:latin typeface="Avenir Next LT Pro" panose="020B0504020202020204"/>
              </a:rPr>
              <a:t>până</a:t>
            </a:r>
            <a:r>
              <a:rPr lang="it-IT" dirty="0">
                <a:latin typeface="Avenir Next LT Pro" panose="020B0504020202020204"/>
              </a:rPr>
              <a:t> la </a:t>
            </a:r>
            <a:r>
              <a:rPr lang="it-IT" dirty="0" err="1">
                <a:latin typeface="Avenir Next LT Pro" panose="020B0504020202020204"/>
              </a:rPr>
              <a:t>patologii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smtClean="0">
                <a:latin typeface="Avenir Next LT Pro" panose="020B0504020202020204"/>
              </a:rPr>
              <a:t>grave (</a:t>
            </a:r>
            <a:r>
              <a:rPr lang="it-IT" dirty="0" err="1">
                <a:latin typeface="Avenir Next LT Pro" panose="020B0504020202020204"/>
              </a:rPr>
              <a:t>malabsorbție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arsuri</a:t>
            </a:r>
            <a:r>
              <a:rPr lang="it-IT" dirty="0">
                <a:latin typeface="Avenir Next LT Pro" panose="020B0504020202020204"/>
              </a:rPr>
              <a:t> stomacale, gaze, </a:t>
            </a:r>
            <a:r>
              <a:rPr lang="it-IT" dirty="0" err="1">
                <a:latin typeface="Avenir Next LT Pro" panose="020B0504020202020204"/>
              </a:rPr>
              <a:t>balonare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crampe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constipație</a:t>
            </a:r>
            <a:r>
              <a:rPr lang="it-IT" dirty="0">
                <a:latin typeface="Avenir Next LT Pro" panose="020B0504020202020204"/>
              </a:rPr>
              <a:t>, </a:t>
            </a:r>
            <a:r>
              <a:rPr lang="it-IT" dirty="0" err="1">
                <a:latin typeface="Avenir Next LT Pro" panose="020B0504020202020204"/>
              </a:rPr>
              <a:t>sindromul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colonului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 smtClean="0">
                <a:latin typeface="Avenir Next LT Pro" panose="020B0504020202020204"/>
              </a:rPr>
              <a:t>iritabil</a:t>
            </a:r>
            <a:r>
              <a:rPr lang="it-IT" dirty="0" smtClean="0">
                <a:latin typeface="Avenir Next LT Pro" panose="020B0504020202020204"/>
              </a:rPr>
              <a:t>)</a:t>
            </a: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venir Next LT Pro" panose="020B0504020202020204"/>
              </a:rPr>
              <a:t>Se </a:t>
            </a:r>
            <a:r>
              <a:rPr lang="it-IT" dirty="0" err="1">
                <a:latin typeface="Avenir Next LT Pro" panose="020B0504020202020204"/>
              </a:rPr>
              <a:t>deteriorează</a:t>
            </a:r>
            <a:r>
              <a:rPr lang="it-IT" dirty="0">
                <a:latin typeface="Avenir Next LT Pro" panose="020B0504020202020204"/>
              </a:rPr>
              <a:t> la </a:t>
            </a:r>
            <a:r>
              <a:rPr lang="it-IT" dirty="0" err="1">
                <a:latin typeface="Avenir Next LT Pro" panose="020B0504020202020204"/>
              </a:rPr>
              <a:t>temperaturi</a:t>
            </a:r>
            <a:r>
              <a:rPr lang="it-IT" dirty="0">
                <a:latin typeface="Avenir Next LT Pro" panose="020B0504020202020204"/>
              </a:rPr>
              <a:t> </a:t>
            </a:r>
            <a:r>
              <a:rPr lang="it-IT" dirty="0" err="1">
                <a:latin typeface="Avenir Next LT Pro" panose="020B0504020202020204"/>
              </a:rPr>
              <a:t>inalte</a:t>
            </a:r>
            <a:r>
              <a:rPr lang="it-IT" dirty="0">
                <a:latin typeface="Avenir Next LT Pro" panose="020B0504020202020204"/>
              </a:rPr>
              <a:t>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483DDF-50B4-48FD-8CCD-7D4E41E9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946367"/>
            <a:ext cx="4121995" cy="24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BA50401-993A-4239-8DA3-70149D47E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11" y="2210616"/>
            <a:ext cx="3083616" cy="2436768"/>
          </a:xfrm>
          <a:prstGeom prst="rect">
            <a:avLst/>
          </a:prstGeom>
        </p:spPr>
      </p:pic>
      <p:sp>
        <p:nvSpPr>
          <p:cNvPr id="7" name="CustomShape 1">
            <a:extLst>
              <a:ext uri="{FF2B5EF4-FFF2-40B4-BE49-F238E27FC236}">
                <a16:creationId xmlns:a16="http://schemas.microsoft.com/office/drawing/2014/main" id="{23F3443B-D1C9-45B1-A69D-BE3156A36752}"/>
              </a:ext>
            </a:extLst>
          </p:cNvPr>
          <p:cNvSpPr/>
          <p:nvPr/>
        </p:nvSpPr>
        <p:spPr>
          <a:xfrm>
            <a:off x="477011" y="445950"/>
            <a:ext cx="9934661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lvl="0" defTabSz="457200"/>
            <a:r>
              <a:rPr kumimoji="0" lang="it-IT" sz="3600" b="1" i="0" u="none" strike="noStrike" kern="0" cap="none" spc="-1" normalizeH="0" baseline="0" noProof="0" dirty="0" smtClean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</a:rPr>
              <a:t>VITAMINE</a:t>
            </a:r>
            <a:r>
              <a:rPr lang="it-IT" sz="3600" b="1" kern="0" spc="-1" dirty="0">
                <a:solidFill>
                  <a:srgbClr val="309C22"/>
                </a:solidFill>
                <a:latin typeface="Avenir Next LT Pro" panose="020B0504020202020204" pitchFamily="34" charset="0"/>
                <a:ea typeface="Arial"/>
              </a:rPr>
              <a:t>
</a:t>
            </a:r>
            <a:endParaRPr kumimoji="0" lang="ru-RU" sz="3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918518-CCD6-44B0-9899-7392D235F292}"/>
              </a:ext>
            </a:extLst>
          </p:cNvPr>
          <p:cNvSpPr txBox="1"/>
          <p:nvPr/>
        </p:nvSpPr>
        <p:spPr>
          <a:xfrm>
            <a:off x="7899435" y="3167390"/>
            <a:ext cx="3267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MINERALI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3952B0A-2AAB-494E-B700-6D6081E586B6}"/>
              </a:ext>
            </a:extLst>
          </p:cNvPr>
          <p:cNvSpPr/>
          <p:nvPr/>
        </p:nvSpPr>
        <p:spPr>
          <a:xfrm>
            <a:off x="4657626" y="480060"/>
            <a:ext cx="7085115" cy="5897880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4506647-85C0-4B95-8A39-604910A01B07}"/>
              </a:ext>
            </a:extLst>
          </p:cNvPr>
          <p:cNvSpPr/>
          <p:nvPr/>
        </p:nvSpPr>
        <p:spPr>
          <a:xfrm>
            <a:off x="4643750" y="481873"/>
            <a:ext cx="69586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b="1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NU se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sintetizează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in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organism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(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sau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in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cantitate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insuficientă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dirty="0" smtClean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Ele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stimulează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aproape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toate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activitățile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biochimice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ale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organismului</a:t>
            </a:r>
            <a:endParaRPr lang="it-IT" dirty="0" smtClean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dirty="0" smtClean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Intervin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în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funcționarea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sistemului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imunitar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hormonal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și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nervos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dirty="0" smtClean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Deficitul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de vitamine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poate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provoca diverse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probleme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de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sănătate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- de la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oboseala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banală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și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amețeli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la boli grave.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Vitaminele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pot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/>
              </a:rPr>
              <a:t>fi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distruse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>
                <a:solidFill>
                  <a:schemeClr val="bg1"/>
                </a:solidFill>
                <a:latin typeface="Avenir Next LT Pro" panose="020B0504020202020204"/>
              </a:rPr>
              <a:t>de caldura, </a:t>
            </a:r>
            <a:r>
              <a:rPr lang="it-IT" dirty="0" err="1">
                <a:solidFill>
                  <a:schemeClr val="bg1"/>
                </a:solidFill>
                <a:latin typeface="Avenir Next LT Pro" panose="020B0504020202020204"/>
              </a:rPr>
              <a:t>aer</a:t>
            </a:r>
            <a:r>
              <a:rPr lang="it-IT" dirty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venir Next LT Pro" panose="020B0504020202020204"/>
              </a:rPr>
              <a:t>sau</a:t>
            </a:r>
            <a:r>
              <a:rPr lang="it-IT" dirty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acid.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u="sng" dirty="0" smtClean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u="sng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Vitamine liposolubile (A, D, E, K)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transportate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de grăsimi,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depozitate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în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țesutul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adipos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și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ficatul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și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sunt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eliminate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lent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. Este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necesar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un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aport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periodic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dirty="0" smtClean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u="sng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Vitamine </a:t>
            </a:r>
            <a:r>
              <a:rPr lang="it-IT" u="sng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hidrosolubile</a:t>
            </a:r>
            <a:r>
              <a:rPr lang="it-IT" u="sng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(vitamine C și B)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nu se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acumulează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în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organism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și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sunt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eliminate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rapid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prin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urină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. Este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necesar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un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aport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 pitchFamily="34" charset="0"/>
              </a:rPr>
              <a:t>regulat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 pitchFamily="34" charset="0"/>
              </a:rPr>
              <a:t>.</a:t>
            </a:r>
            <a:endParaRPr lang="it-IT" dirty="0">
              <a:solidFill>
                <a:schemeClr val="bg1"/>
              </a:solidFill>
              <a:latin typeface="Avenir Next LT Pro" panose="020B05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B29709-0889-4768-AD0E-A67838DBD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60" y="2210616"/>
            <a:ext cx="3084843" cy="349940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11338" y="5409082"/>
            <a:ext cx="2981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Fructe</a:t>
            </a:r>
            <a:r>
              <a:rPr lang="it-IT" sz="2400" dirty="0" smtClean="0"/>
              <a:t> și legume </a:t>
            </a:r>
          </a:p>
          <a:p>
            <a:r>
              <a:rPr lang="it-IT" sz="2400" dirty="0" smtClean="0"/>
              <a:t>de diverse </a:t>
            </a:r>
            <a:r>
              <a:rPr lang="it-IT" sz="2400" dirty="0" err="1" smtClean="0"/>
              <a:t>culori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3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23F3443B-D1C9-45B1-A69D-BE3156A36752}"/>
              </a:ext>
            </a:extLst>
          </p:cNvPr>
          <p:cNvSpPr/>
          <p:nvPr/>
        </p:nvSpPr>
        <p:spPr>
          <a:xfrm>
            <a:off x="477012" y="445950"/>
            <a:ext cx="5466588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lvl="0" defTabSz="457200"/>
            <a:r>
              <a:rPr kumimoji="0" lang="it-IT" sz="4000" b="1" i="0" u="none" strike="noStrike" kern="0" cap="none" spc="-1" normalizeH="0" baseline="0" noProof="0" dirty="0" smtClean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</a:rPr>
              <a:t>MINERALE</a:t>
            </a:r>
            <a:r>
              <a:rPr lang="it-IT" sz="3600" b="1" kern="0" spc="-1" dirty="0">
                <a:solidFill>
                  <a:srgbClr val="309C22"/>
                </a:solidFill>
                <a:latin typeface="Avenir Next LT Pro" panose="020B0504020202020204" pitchFamily="34" charset="0"/>
                <a:ea typeface="Arial"/>
              </a:rPr>
              <a:t>
</a:t>
            </a:r>
            <a:endParaRPr kumimoji="0" lang="ru-RU" sz="3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C36C4DA-C12B-4D32-987A-8FFC93AB0061}"/>
              </a:ext>
            </a:extLst>
          </p:cNvPr>
          <p:cNvSpPr/>
          <p:nvPr/>
        </p:nvSpPr>
        <p:spPr>
          <a:xfrm>
            <a:off x="4133850" y="480060"/>
            <a:ext cx="7606111" cy="5897880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23D8BBD-65D3-45F4-86FA-3BE6EAB8560B}"/>
              </a:ext>
            </a:extLst>
          </p:cNvPr>
          <p:cNvSpPr/>
          <p:nvPr/>
        </p:nvSpPr>
        <p:spPr>
          <a:xfrm>
            <a:off x="4133850" y="428178"/>
            <a:ext cx="760611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500" b="1" u="sng" dirty="0" smtClean="0">
                <a:solidFill>
                  <a:schemeClr val="bg1"/>
                </a:solidFill>
              </a:rPr>
              <a:t>NU se </a:t>
            </a:r>
            <a:r>
              <a:rPr lang="it-IT" sz="2500" b="1" u="sng" dirty="0" err="1" smtClean="0">
                <a:solidFill>
                  <a:schemeClr val="bg1"/>
                </a:solidFill>
              </a:rPr>
              <a:t>sintează</a:t>
            </a:r>
            <a:r>
              <a:rPr lang="it-IT" sz="2500" b="1" u="sng" dirty="0" smtClean="0">
                <a:solidFill>
                  <a:schemeClr val="bg1"/>
                </a:solidFill>
              </a:rPr>
              <a:t> </a:t>
            </a:r>
            <a:r>
              <a:rPr lang="it-IT" sz="2500" b="1" u="sng" dirty="0" err="1" smtClean="0">
                <a:solidFill>
                  <a:schemeClr val="bg1"/>
                </a:solidFill>
              </a:rPr>
              <a:t>în</a:t>
            </a:r>
            <a:r>
              <a:rPr lang="it-IT" sz="2500" b="1" u="sng" dirty="0" smtClean="0">
                <a:solidFill>
                  <a:schemeClr val="bg1"/>
                </a:solidFill>
              </a:rPr>
              <a:t> </a:t>
            </a:r>
            <a:r>
              <a:rPr lang="it-IT" sz="2500" b="1" u="sng" dirty="0" err="1" smtClean="0">
                <a:solidFill>
                  <a:schemeClr val="bg1"/>
                </a:solidFill>
              </a:rPr>
              <a:t>organizm</a:t>
            </a:r>
            <a:endParaRPr lang="it-IT" sz="2500" b="1" u="sng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500" b="1" u="sng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ele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fac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parte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din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toate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organele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și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sistemele</a:t>
            </a: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participă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la multe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procese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metabolice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precum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la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producerea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hormonilor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și a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enzimelor</a:t>
            </a: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activează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acțiunea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vitaminelor</a:t>
            </a: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participa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la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procesele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de creare și coagulare a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sângelui</a:t>
            </a: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garantează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funcționarea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normală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sistemelor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musculare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, 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cardiovasculare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și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digestive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material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plastic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pentru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susținerea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țesuturilor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oase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cartilaj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dinți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își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păstrează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întotdeauna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structura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chimică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și nu se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distrug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sau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modifică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sub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acțiunea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căldurii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oxigenului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sau</a:t>
            </a:r>
            <a:r>
              <a:rPr lang="it-IT" dirty="0" smtClean="0">
                <a:solidFill>
                  <a:schemeClr val="bg1"/>
                </a:solidFill>
                <a:latin typeface="Avenir Next LT Pro" panose="020B0504020202020204"/>
              </a:rPr>
              <a:t> a </a:t>
            </a:r>
            <a:r>
              <a:rPr lang="it-IT" dirty="0" err="1" smtClean="0">
                <a:solidFill>
                  <a:schemeClr val="bg1"/>
                </a:solidFill>
                <a:latin typeface="Avenir Next LT Pro" panose="020B0504020202020204"/>
              </a:rPr>
              <a:t>acizilor</a:t>
            </a:r>
            <a:endParaRPr lang="it-IT" dirty="0">
              <a:solidFill>
                <a:schemeClr val="bg1"/>
              </a:solidFill>
              <a:latin typeface="Avenir Next LT Pro" panose="020B0504020202020204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59F6F71-705E-4A82-8715-9F693031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1" y="2104617"/>
            <a:ext cx="2977681" cy="33458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B4DD1C1-7B01-4508-B924-CAD14D37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2104617"/>
            <a:ext cx="3317260" cy="36701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16591" y="475906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vegetale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legume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fructe</a:t>
            </a:r>
            <a:r>
              <a:rPr lang="it-IT" dirty="0" smtClean="0"/>
              <a:t> </a:t>
            </a:r>
            <a:r>
              <a:rPr lang="it-IT" dirty="0" err="1" smtClean="0"/>
              <a:t>uscate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cereale integrale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rădăcini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carne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lactate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7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4FD7DB50-2531-4819-A5A5-AD637DB65D2F}"/>
              </a:ext>
            </a:extLst>
          </p:cNvPr>
          <p:cNvSpPr/>
          <p:nvPr/>
        </p:nvSpPr>
        <p:spPr>
          <a:xfrm>
            <a:off x="0" y="0"/>
            <a:ext cx="7030440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-1" normalizeH="0" baseline="0" noProof="0" dirty="0" smtClean="0">
                <a:ln>
                  <a:noFill/>
                </a:ln>
                <a:solidFill>
                  <a:srgbClr val="2F9A2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AMINOACIZII</a:t>
            </a:r>
            <a:endParaRPr kumimoji="0" lang="ru-RU" sz="4000" b="1" i="0" u="none" strike="noStrike" kern="0" cap="none" spc="-1" normalizeH="0" baseline="0" noProof="0" dirty="0">
              <a:ln>
                <a:noFill/>
              </a:ln>
              <a:solidFill>
                <a:srgbClr val="2F9A2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AE25A9-D9A1-4F89-85C3-44929B5657E1}"/>
              </a:ext>
            </a:extLst>
          </p:cNvPr>
          <p:cNvSpPr txBox="1"/>
          <p:nvPr/>
        </p:nvSpPr>
        <p:spPr>
          <a:xfrm>
            <a:off x="4810444" y="3211752"/>
            <a:ext cx="266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CARBOIDRATI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E5B1EF3-E4F6-4F05-B2BA-541166296C59}"/>
              </a:ext>
            </a:extLst>
          </p:cNvPr>
          <p:cNvSpPr txBox="1"/>
          <p:nvPr/>
        </p:nvSpPr>
        <p:spPr>
          <a:xfrm>
            <a:off x="9198364" y="3164316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GRASSI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7754BD-589F-428C-8D47-FBE624960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1" y="2133462"/>
            <a:ext cx="3535986" cy="2584928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BB85300E-0D24-4C81-87E0-1A48A4ABA0D7}"/>
              </a:ext>
            </a:extLst>
          </p:cNvPr>
          <p:cNvSpPr/>
          <p:nvPr/>
        </p:nvSpPr>
        <p:spPr>
          <a:xfrm>
            <a:off x="3685466" y="44362"/>
            <a:ext cx="8506533" cy="6857999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A1F7501-61E5-47F4-9A54-C8FA29D7DDFE}"/>
              </a:ext>
            </a:extLst>
          </p:cNvPr>
          <p:cNvSpPr/>
          <p:nvPr/>
        </p:nvSpPr>
        <p:spPr>
          <a:xfrm>
            <a:off x="3718778" y="-5885"/>
            <a:ext cx="84732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  <a:latin typeface="Avenir Next LT Pro" panose="020B0504020202020204"/>
              </a:rPr>
              <a:t>S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unt „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elementele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care ne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formează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viața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9 AMINOACIZI ESENȚIALI - nu se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sintetizează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în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organism</a:t>
            </a: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11 AMINOACIZI NEESENȚIALI - se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sintetizează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în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organism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pe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baza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celor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ESENȚIALI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            </a:t>
            </a:r>
            <a:r>
              <a:rPr lang="it-IT" b="1" u="sng" dirty="0" err="1" smtClean="0">
                <a:solidFill>
                  <a:schemeClr val="bg1"/>
                </a:solidFill>
                <a:latin typeface="Avenir Next LT Pro" panose="020B0504020202020204"/>
              </a:rPr>
              <a:t>Rolul</a:t>
            </a:r>
            <a:r>
              <a:rPr lang="it-IT" b="1" u="sng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u="sng" dirty="0" err="1" smtClean="0">
                <a:solidFill>
                  <a:schemeClr val="bg1"/>
                </a:solidFill>
                <a:latin typeface="Avenir Next LT Pro" panose="020B0504020202020204"/>
              </a:rPr>
              <a:t>aminoacizilor</a:t>
            </a:r>
            <a:r>
              <a:rPr lang="it-IT" b="1" u="sng" dirty="0" smtClean="0">
                <a:solidFill>
                  <a:schemeClr val="bg1"/>
                </a:solidFill>
                <a:latin typeface="Avenir Next LT Pro" panose="020B0504020202020204"/>
              </a:rPr>
              <a:t> în </a:t>
            </a:r>
            <a:r>
              <a:rPr lang="it-IT" b="1" u="sng" dirty="0" err="1" smtClean="0">
                <a:solidFill>
                  <a:schemeClr val="bg1"/>
                </a:solidFill>
                <a:latin typeface="Avenir Next LT Pro" panose="020B0504020202020204"/>
              </a:rPr>
              <a:t>organizm</a:t>
            </a:r>
            <a:r>
              <a:rPr lang="it-IT" b="1" u="sng" dirty="0" smtClean="0">
                <a:solidFill>
                  <a:schemeClr val="bg1"/>
                </a:solidFill>
                <a:latin typeface="Avenir Next LT Pro" panose="020B0504020202020204"/>
              </a:rPr>
              <a:t>:</a:t>
            </a:r>
          </a:p>
          <a:p>
            <a:endParaRPr lang="it-IT" b="1" u="sng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material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pentru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repara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mușchi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organe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sau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alte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țesuturi</a:t>
            </a: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sintetizarea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hormonilor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și a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neurotransmițătorilor</a:t>
            </a: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susțin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vitaminele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și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mineralele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pentru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a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funcționa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corect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și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eficient</a:t>
            </a: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îmbunătățirea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performanțelor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sportive și a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dispoziției</a:t>
            </a: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sistemul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imunitar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producția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de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hemoglobină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și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reglarea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energiei</a:t>
            </a: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metabolizarea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grăsimilor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chemeClr val="bg1"/>
              </a:solidFill>
              <a:latin typeface="Avenir Next LT Pro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îmbunătățirea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memoriei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și a </a:t>
            </a:r>
            <a:r>
              <a:rPr lang="it-IT" b="1" dirty="0" err="1" smtClean="0">
                <a:solidFill>
                  <a:schemeClr val="bg1"/>
                </a:solidFill>
                <a:latin typeface="Avenir Next LT Pro" panose="020B0504020202020204"/>
              </a:rPr>
              <a:t>puterii</a:t>
            </a:r>
            <a:r>
              <a:rPr lang="it-IT" b="1" dirty="0" smtClean="0">
                <a:solidFill>
                  <a:schemeClr val="bg1"/>
                </a:solidFill>
                <a:latin typeface="Avenir Next LT Pro" panose="020B0504020202020204"/>
              </a:rPr>
              <a:t> de concentrare.</a:t>
            </a:r>
            <a:endParaRPr lang="it-IT" dirty="0">
              <a:latin typeface="Avenir Next LT Pro" panose="020B0504020202020204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52102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carne, </a:t>
            </a:r>
            <a:r>
              <a:rPr lang="it-IT" dirty="0" err="1" smtClean="0"/>
              <a:t>fructe</a:t>
            </a:r>
            <a:r>
              <a:rPr lang="it-IT" dirty="0" smtClean="0"/>
              <a:t> de mare,  </a:t>
            </a:r>
            <a:r>
              <a:rPr lang="it-IT" dirty="0" err="1" smtClean="0"/>
              <a:t>ouă</a:t>
            </a:r>
            <a:r>
              <a:rPr lang="it-IT" dirty="0" smtClean="0"/>
              <a:t>, </a:t>
            </a:r>
            <a:r>
              <a:rPr lang="it-IT" dirty="0" err="1" smtClean="0"/>
              <a:t>lactate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soia, </a:t>
            </a:r>
            <a:r>
              <a:rPr lang="it-IT" dirty="0" err="1" smtClean="0"/>
              <a:t>quinoa</a:t>
            </a:r>
            <a:r>
              <a:rPr lang="it-IT" dirty="0" smtClean="0"/>
              <a:t> și </a:t>
            </a:r>
            <a:r>
              <a:rPr lang="it-IT" dirty="0" err="1" smtClean="0"/>
              <a:t>hrișca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fasole</a:t>
            </a:r>
            <a:r>
              <a:rPr lang="it-IT" dirty="0" smtClean="0"/>
              <a:t>, </a:t>
            </a:r>
            <a:r>
              <a:rPr lang="it-IT" dirty="0" err="1" smtClean="0"/>
              <a:t>linte</a:t>
            </a:r>
            <a:r>
              <a:rPr lang="it-IT" dirty="0" smtClean="0"/>
              <a:t>, </a:t>
            </a:r>
            <a:r>
              <a:rPr lang="it-IT" dirty="0" err="1" smtClean="0"/>
              <a:t>mazăre</a:t>
            </a:r>
            <a:r>
              <a:rPr lang="it-IT" dirty="0" smtClean="0"/>
              <a:t>, </a:t>
            </a:r>
            <a:r>
              <a:rPr lang="it-IT" dirty="0" err="1" smtClean="0"/>
              <a:t>nuci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semințe</a:t>
            </a:r>
            <a:r>
              <a:rPr lang="it-IT" dirty="0" smtClean="0"/>
              <a:t> și cereale integrale.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98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23F3443B-D1C9-45B1-A69D-BE3156A36752}"/>
              </a:ext>
            </a:extLst>
          </p:cNvPr>
          <p:cNvSpPr/>
          <p:nvPr/>
        </p:nvSpPr>
        <p:spPr>
          <a:xfrm>
            <a:off x="477011" y="445950"/>
            <a:ext cx="9934661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-1" normalizeH="0" baseline="0" noProof="0" dirty="0" smtClean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PROBIOTICE</a:t>
            </a:r>
            <a:r>
              <a:rPr kumimoji="0" lang="it-IT" sz="3600" b="1" i="0" u="none" strike="noStrike" kern="0" cap="none" spc="-1" normalizeH="0" baseline="0" noProof="0" dirty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
</a:t>
            </a:r>
            <a:endParaRPr kumimoji="0" lang="it-IT" sz="2300" b="1" i="0" u="none" strike="noStrike" kern="0" cap="none" spc="-1" normalizeH="0" baseline="0" noProof="0" dirty="0">
              <a:ln>
                <a:noFill/>
              </a:ln>
              <a:solidFill>
                <a:srgbClr val="309C22"/>
              </a:solidFill>
              <a:effectLst/>
              <a:uLnTx/>
              <a:uFillTx/>
              <a:latin typeface="Avenir Next LT Pro" panose="020B0504020202020204" pitchFamily="34" charset="0"/>
              <a:ea typeface="Arial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D18FBC-4868-4EEF-BFA7-1DE0C76BD74A}"/>
              </a:ext>
            </a:extLst>
          </p:cNvPr>
          <p:cNvSpPr/>
          <p:nvPr/>
        </p:nvSpPr>
        <p:spPr>
          <a:xfrm>
            <a:off x="6375199" y="4665305"/>
            <a:ext cx="5162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" lvl="0" defTabSz="457200">
              <a:buClr>
                <a:srgbClr val="535353"/>
              </a:buClr>
              <a:buSzPct val="200000"/>
            </a:pP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è cibo per batteri </a:t>
            </a:r>
            <a:r>
              <a:rPr lang="it-IT" spc="-1" dirty="0" err="1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beneficimigliora</a:t>
            </a: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 la </a:t>
            </a:r>
            <a:r>
              <a:rPr lang="it-IT" spc="-1" dirty="0" err="1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digestionepartecipa</a:t>
            </a: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 alla disintossicazione del </a:t>
            </a:r>
            <a:r>
              <a:rPr lang="it-IT" spc="-1" dirty="0" err="1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corpoaiuta</a:t>
            </a: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 a controllare i livelli di zucchero nel sangue</a:t>
            </a:r>
          </a:p>
          <a:p>
            <a:pPr marL="1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00000"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
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010726-72B0-44C8-B2DD-AA937A28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15" y="1730608"/>
            <a:ext cx="3429924" cy="27190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96D8AD0-C02A-41B9-A973-9726D72B9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511" y="1730608"/>
            <a:ext cx="3429924" cy="267027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19215FD-3570-42C0-B8DF-483703CFB7F5}"/>
              </a:ext>
            </a:extLst>
          </p:cNvPr>
          <p:cNvSpPr txBox="1"/>
          <p:nvPr/>
        </p:nvSpPr>
        <p:spPr>
          <a:xfrm>
            <a:off x="8199205" y="2773358"/>
            <a:ext cx="1396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Avenir Next LT Pro" panose="020B0504020202020204" pitchFamily="34" charset="0"/>
              </a:rPr>
              <a:t>FIBRA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20662E8-E944-4C17-AE5E-CD4A9D7A5855}"/>
              </a:ext>
            </a:extLst>
          </p:cNvPr>
          <p:cNvSpPr/>
          <p:nvPr/>
        </p:nvSpPr>
        <p:spPr>
          <a:xfrm>
            <a:off x="4591004" y="480060"/>
            <a:ext cx="7600996" cy="5897880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smtClean="0"/>
              <a:t>Bacterii </a:t>
            </a:r>
            <a:r>
              <a:rPr lang="it-IT" sz="2100" b="1" dirty="0" err="1" smtClean="0"/>
              <a:t>fiziologice</a:t>
            </a:r>
            <a:r>
              <a:rPr lang="it-IT" sz="2100" b="1" dirty="0" smtClean="0"/>
              <a:t> bune care </a:t>
            </a:r>
            <a:r>
              <a:rPr lang="it-IT" sz="2100" b="1" dirty="0" err="1" smtClean="0"/>
              <a:t>conțin</a:t>
            </a:r>
            <a:r>
              <a:rPr lang="it-IT" sz="2100" b="1" dirty="0" smtClean="0"/>
              <a:t> NUMAI </a:t>
            </a:r>
            <a:r>
              <a:rPr lang="it-IT" sz="2100" b="1" dirty="0" err="1" smtClean="0"/>
              <a:t>microorganisme</a:t>
            </a:r>
            <a:endParaRPr lang="it-IT" sz="2100" b="1" dirty="0" smtClean="0"/>
          </a:p>
          <a:p>
            <a:r>
              <a:rPr lang="it-IT" sz="2100" b="1" dirty="0" smtClean="0"/>
              <a:t>              </a:t>
            </a:r>
            <a:r>
              <a:rPr lang="it-IT" sz="2100" b="1" dirty="0" err="1" smtClean="0"/>
              <a:t>prezente</a:t>
            </a:r>
            <a:r>
              <a:rPr lang="it-IT" sz="2100" b="1" dirty="0" smtClean="0"/>
              <a:t> în </a:t>
            </a:r>
            <a:r>
              <a:rPr lang="it-IT" sz="2100" b="1" dirty="0" err="1" smtClean="0"/>
              <a:t>mod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natural</a:t>
            </a:r>
            <a:r>
              <a:rPr lang="it-IT" sz="2100" b="1" dirty="0" smtClean="0"/>
              <a:t> în intestin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Cele</a:t>
            </a:r>
            <a:r>
              <a:rPr lang="it-IT" sz="2100" b="1" dirty="0" smtClean="0"/>
              <a:t> mai </a:t>
            </a:r>
            <a:r>
              <a:rPr lang="it-IT" sz="2100" b="1" dirty="0" err="1" smtClean="0"/>
              <a:t>active</a:t>
            </a:r>
            <a:r>
              <a:rPr lang="it-IT" sz="2100" b="1" dirty="0" smtClean="0"/>
              <a:t> și </a:t>
            </a:r>
            <a:r>
              <a:rPr lang="it-IT" sz="2100" b="1" dirty="0" err="1" smtClean="0"/>
              <a:t>numeroase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sunt</a:t>
            </a:r>
            <a:r>
              <a:rPr lang="it-IT" sz="2100" b="1" dirty="0" smtClean="0"/>
              <a:t> BIFIDO și LATTOBACTERI.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100" b="1" dirty="0" smtClean="0"/>
          </a:p>
          <a:p>
            <a:r>
              <a:rPr lang="it-IT" sz="2100" b="1" dirty="0" smtClean="0"/>
              <a:t>          </a:t>
            </a:r>
            <a:r>
              <a:rPr lang="it-IT" sz="2100" b="1" u="sng" dirty="0" err="1" smtClean="0"/>
              <a:t>Proprietăți</a:t>
            </a:r>
            <a:r>
              <a:rPr lang="it-IT" sz="2100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împiedică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creșterea</a:t>
            </a:r>
            <a:r>
              <a:rPr lang="it-IT" sz="2100" b="1" dirty="0" smtClean="0"/>
              <a:t> și </a:t>
            </a:r>
            <a:r>
              <a:rPr lang="it-IT" sz="2100" b="1" dirty="0" err="1" smtClean="0"/>
              <a:t>proliferarea</a:t>
            </a:r>
            <a:r>
              <a:rPr lang="it-IT" sz="2100" b="1" dirty="0" smtClean="0"/>
              <a:t> altor </a:t>
            </a:r>
            <a:r>
              <a:rPr lang="it-IT" sz="2100" b="1" dirty="0" err="1" smtClean="0"/>
              <a:t>bacterii</a:t>
            </a:r>
            <a:r>
              <a:rPr lang="it-IT" sz="2100" b="1" dirty="0" smtClean="0"/>
              <a:t> patogene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reduc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manifestările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alergice</a:t>
            </a:r>
            <a:endParaRPr lang="it-IT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reduc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meteorismul</a:t>
            </a:r>
            <a:r>
              <a:rPr lang="it-IT" sz="2100" b="1" dirty="0" smtClean="0"/>
              <a:t> și </a:t>
            </a:r>
            <a:r>
              <a:rPr lang="it-IT" sz="2100" b="1" dirty="0" err="1" smtClean="0"/>
              <a:t>apără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organismul</a:t>
            </a:r>
            <a:r>
              <a:rPr lang="it-IT" sz="2100" b="1" dirty="0" smtClean="0"/>
              <a:t> de </a:t>
            </a:r>
            <a:r>
              <a:rPr lang="it-IT" sz="2100" b="1" dirty="0" err="1" smtClean="0"/>
              <a:t>infecții</a:t>
            </a:r>
            <a:r>
              <a:rPr lang="it-IT" sz="2100" b="1" dirty="0" smtClean="0"/>
              <a:t> intestinale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accelerează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descompunerea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proteinelor</a:t>
            </a:r>
            <a:r>
              <a:rPr lang="it-IT" sz="2100" b="1" dirty="0" smtClean="0"/>
              <a:t>, </a:t>
            </a:r>
            <a:r>
              <a:rPr lang="it-IT" sz="2100" b="1" dirty="0" err="1" smtClean="0"/>
              <a:t>grăsimilor</a:t>
            </a:r>
            <a:r>
              <a:rPr lang="it-IT" sz="2100" b="1" dirty="0" smtClean="0"/>
              <a:t> și </a:t>
            </a:r>
            <a:r>
              <a:rPr lang="it-IT" sz="2100" b="1" dirty="0" err="1" smtClean="0"/>
              <a:t>carbohidraților</a:t>
            </a:r>
            <a:endParaRPr lang="it-IT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îmbunătățește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absorbția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calciului</a:t>
            </a:r>
            <a:r>
              <a:rPr lang="it-IT" sz="2100" b="1" dirty="0" smtClean="0"/>
              <a:t> și a </a:t>
            </a:r>
            <a:r>
              <a:rPr lang="it-IT" sz="2100" b="1" dirty="0" err="1" smtClean="0"/>
              <a:t>vitaminei</a:t>
            </a:r>
            <a:r>
              <a:rPr lang="it-IT" sz="2100" b="1" dirty="0" smtClean="0"/>
              <a:t>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ajută</a:t>
            </a:r>
            <a:r>
              <a:rPr lang="it-IT" sz="2100" b="1" dirty="0" smtClean="0"/>
              <a:t> la </a:t>
            </a:r>
            <a:r>
              <a:rPr lang="it-IT" sz="2100" b="1" dirty="0" err="1" smtClean="0"/>
              <a:t>sinteza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enzimelor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necesare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digestiei</a:t>
            </a:r>
            <a:endParaRPr lang="it-IT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100" b="1" dirty="0" smtClean="0"/>
          </a:p>
          <a:p>
            <a:r>
              <a:rPr lang="it-IT" sz="2100" b="1" dirty="0" smtClean="0"/>
              <a:t>     </a:t>
            </a:r>
            <a:r>
              <a:rPr lang="it-IT" sz="2100" b="1" u="sng" dirty="0" err="1" smtClean="0"/>
              <a:t>Lactobacteriile</a:t>
            </a:r>
            <a:r>
              <a:rPr lang="it-IT" sz="2100" b="1" u="sng" dirty="0" smtClean="0"/>
              <a:t> </a:t>
            </a:r>
            <a:r>
              <a:rPr lang="it-IT" sz="2100" b="1" u="sng" dirty="0" err="1" smtClean="0"/>
              <a:t>mențin</a:t>
            </a:r>
            <a:r>
              <a:rPr lang="it-IT" sz="2100" b="1" u="sng" dirty="0" smtClean="0"/>
              <a:t> o </a:t>
            </a:r>
            <a:r>
              <a:rPr lang="it-IT" sz="2100" b="1" u="sng" dirty="0" err="1" smtClean="0"/>
              <a:t>barieră</a:t>
            </a:r>
            <a:r>
              <a:rPr lang="it-IT" sz="2100" b="1" u="sng" dirty="0" smtClean="0"/>
              <a:t> </a:t>
            </a:r>
            <a:r>
              <a:rPr lang="it-IT" sz="2100" b="1" u="sng" dirty="0" err="1" smtClean="0"/>
              <a:t>imună</a:t>
            </a:r>
            <a:r>
              <a:rPr lang="it-IT" sz="2100" b="1" u="sng" dirty="0" smtClean="0"/>
              <a:t> </a:t>
            </a:r>
            <a:r>
              <a:rPr lang="it-IT" sz="2100" b="1" u="sng" dirty="0" err="1" smtClean="0"/>
              <a:t>bună</a:t>
            </a:r>
            <a:r>
              <a:rPr lang="it-IT" sz="2100" b="1" u="sng" dirty="0" smtClean="0"/>
              <a:t> și </a:t>
            </a:r>
            <a:r>
              <a:rPr lang="it-IT" sz="2100" b="1" u="sng" dirty="0" err="1" smtClean="0"/>
              <a:t>contracarează</a:t>
            </a:r>
            <a:r>
              <a:rPr lang="it-IT" sz="2100" b="1" u="sng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helicobacter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pylori</a:t>
            </a:r>
            <a:r>
              <a:rPr lang="it-IT" sz="2100" b="1" dirty="0" smtClean="0"/>
              <a:t> care </a:t>
            </a:r>
            <a:r>
              <a:rPr lang="it-IT" sz="2100" b="1" dirty="0" err="1" smtClean="0"/>
              <a:t>provoacă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gastrită</a:t>
            </a:r>
            <a:r>
              <a:rPr lang="it-IT" sz="2100" b="1" dirty="0" smtClean="0"/>
              <a:t> și </a:t>
            </a:r>
            <a:r>
              <a:rPr lang="it-IT" sz="2100" b="1" dirty="0" err="1" smtClean="0"/>
              <a:t>ulcer</a:t>
            </a:r>
            <a:r>
              <a:rPr lang="it-IT" sz="2100" b="1" dirty="0" smtClean="0"/>
              <a:t> </a:t>
            </a:r>
            <a:r>
              <a:rPr lang="it-IT" sz="2100" b="1" dirty="0" err="1" smtClean="0"/>
              <a:t>gastric</a:t>
            </a:r>
            <a:endParaRPr lang="it-IT" sz="21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smtClean="0"/>
              <a:t>Candida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100" b="1" dirty="0" err="1" smtClean="0"/>
              <a:t>streptococii</a:t>
            </a:r>
            <a:r>
              <a:rPr lang="it-IT" sz="2100" b="1" dirty="0" smtClean="0"/>
              <a:t> și </a:t>
            </a:r>
            <a:r>
              <a:rPr lang="it-IT" sz="2100" b="1" dirty="0" err="1" smtClean="0"/>
              <a:t>stafilococii</a:t>
            </a:r>
            <a:endParaRPr lang="it-IT" sz="2100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CA2DCF-215F-4994-BE29-F4743478D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72" y="1730608"/>
            <a:ext cx="3502969" cy="37405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9199" y="5003158"/>
            <a:ext cx="4186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restabilește microflora </a:t>
            </a:r>
            <a:r>
              <a:rPr lang="it-IT" sz="2000" dirty="0" err="1" smtClean="0"/>
              <a:t>intestinală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îmbunătățește</a:t>
            </a:r>
            <a:r>
              <a:rPr lang="it-IT" sz="2000" dirty="0" smtClean="0"/>
              <a:t> </a:t>
            </a:r>
            <a:r>
              <a:rPr lang="it-IT" sz="2000" dirty="0" err="1" smtClean="0"/>
              <a:t>digestia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reduce </a:t>
            </a:r>
            <a:r>
              <a:rPr lang="it-IT" sz="2000" dirty="0" err="1" smtClean="0"/>
              <a:t>reacțiile</a:t>
            </a:r>
            <a:r>
              <a:rPr lang="it-IT" sz="2000" dirty="0" smtClean="0"/>
              <a:t> </a:t>
            </a:r>
            <a:r>
              <a:rPr lang="it-IT" sz="2000" dirty="0" err="1" smtClean="0"/>
              <a:t>alergice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/>
              <a:t>întărește</a:t>
            </a:r>
            <a:r>
              <a:rPr lang="it-IT" sz="2000" dirty="0" smtClean="0"/>
              <a:t> </a:t>
            </a:r>
            <a:r>
              <a:rPr lang="it-IT" sz="2000" dirty="0" err="1" smtClean="0"/>
              <a:t>sistemul</a:t>
            </a:r>
            <a:r>
              <a:rPr lang="it-IT" sz="2000" dirty="0" smtClean="0"/>
              <a:t> </a:t>
            </a:r>
            <a:r>
              <a:rPr lang="it-IT" sz="2000" dirty="0" err="1" smtClean="0"/>
              <a:t>imunitar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0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23F3443B-D1C9-45B1-A69D-BE3156A36752}"/>
              </a:ext>
            </a:extLst>
          </p:cNvPr>
          <p:cNvSpPr/>
          <p:nvPr/>
        </p:nvSpPr>
        <p:spPr>
          <a:xfrm>
            <a:off x="267197" y="438368"/>
            <a:ext cx="9934661" cy="731160"/>
          </a:xfrm>
          <a:prstGeom prst="rect">
            <a:avLst/>
          </a:prstGeom>
          <a:noFill/>
          <a:ln w="12600">
            <a:noFill/>
          </a:ln>
          <a:effectLst/>
        </p:spPr>
        <p:txBody>
          <a:bodyPr lIns="121860" tIns="121860" rIns="121860" bIns="12186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-1" normalizeH="0" baseline="0" noProof="0" dirty="0" smtClean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PREBIOTICE </a:t>
            </a:r>
            <a:endParaRPr kumimoji="0" lang="it-IT" sz="4000" b="1" i="0" u="none" strike="noStrike" kern="0" cap="none" spc="-1" normalizeH="0" baseline="0" noProof="0" dirty="0">
              <a:ln>
                <a:noFill/>
              </a:ln>
              <a:solidFill>
                <a:srgbClr val="309C22"/>
              </a:solidFill>
              <a:effectLst/>
              <a:uLnTx/>
              <a:uFillTx/>
              <a:latin typeface="Avenir Next LT Pro" panose="020B0504020202020204" pitchFamily="34" charset="0"/>
              <a:ea typeface="Arial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none" spc="-1" normalizeH="0" baseline="0" noProof="0" dirty="0" smtClean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FIBRE ALIMENTARE</a:t>
            </a:r>
            <a:r>
              <a:rPr kumimoji="0" lang="it-IT" sz="3600" b="1" i="0" u="none" strike="noStrike" kern="0" cap="none" spc="-1" normalizeH="0" baseline="0" noProof="0" dirty="0">
                <a:ln>
                  <a:noFill/>
                </a:ln>
                <a:solidFill>
                  <a:srgbClr val="309C22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
</a:t>
            </a:r>
            <a:endParaRPr kumimoji="0" lang="it-IT" sz="2300" b="1" i="0" u="none" strike="noStrike" kern="0" cap="none" spc="-1" normalizeH="0" baseline="0" noProof="0" dirty="0">
              <a:ln>
                <a:noFill/>
              </a:ln>
              <a:solidFill>
                <a:srgbClr val="309C22"/>
              </a:solidFill>
              <a:effectLst/>
              <a:uLnTx/>
              <a:uFillTx/>
              <a:latin typeface="Avenir Next LT Pro" panose="020B0504020202020204" pitchFamily="34" charset="0"/>
              <a:ea typeface="Arial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405453D-5FC6-4D96-A8E2-C6E58303315A}"/>
              </a:ext>
            </a:extLst>
          </p:cNvPr>
          <p:cNvSpPr/>
          <p:nvPr/>
        </p:nvSpPr>
        <p:spPr>
          <a:xfrm>
            <a:off x="267197" y="5252270"/>
            <a:ext cx="44704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Fructe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 smtClean="0"/>
              <a:t>egume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Cereale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Plante</a:t>
            </a:r>
            <a:r>
              <a:rPr lang="it-IT" dirty="0" smtClean="0"/>
              <a:t> PREBIOTICE (rădăcina </a:t>
            </a:r>
            <a:r>
              <a:rPr lang="it-IT" dirty="0"/>
              <a:t>de </a:t>
            </a:r>
            <a:r>
              <a:rPr lang="it-IT" dirty="0" err="1" smtClean="0"/>
              <a:t>cicoare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Anghinare</a:t>
            </a:r>
            <a:r>
              <a:rPr lang="it-IT" dirty="0" smtClean="0"/>
              <a:t>, </a:t>
            </a:r>
            <a:r>
              <a:rPr lang="it-IT" dirty="0" err="1" smtClean="0"/>
              <a:t>ceapă</a:t>
            </a:r>
            <a:r>
              <a:rPr lang="it-IT" dirty="0" smtClean="0"/>
              <a:t>, </a:t>
            </a:r>
            <a:r>
              <a:rPr lang="it-IT" dirty="0" err="1" smtClean="0"/>
              <a:t>usturoi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9D18FBC-4868-4EEF-BFA7-1DE0C76BD74A}"/>
              </a:ext>
            </a:extLst>
          </p:cNvPr>
          <p:cNvSpPr/>
          <p:nvPr/>
        </p:nvSpPr>
        <p:spPr>
          <a:xfrm>
            <a:off x="6375199" y="4665305"/>
            <a:ext cx="5162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" lvl="0" defTabSz="457200">
              <a:buClr>
                <a:srgbClr val="535353"/>
              </a:buClr>
              <a:buSzPct val="200000"/>
            </a:pP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è cibo per batteri </a:t>
            </a:r>
            <a:r>
              <a:rPr lang="it-IT" spc="-1" dirty="0" err="1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beneficimigliora</a:t>
            </a: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 la </a:t>
            </a:r>
            <a:r>
              <a:rPr lang="it-IT" spc="-1" dirty="0" err="1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digestionepartecipa</a:t>
            </a: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 alla disintossicazione del </a:t>
            </a:r>
            <a:r>
              <a:rPr lang="it-IT" spc="-1" dirty="0" err="1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corpoaiuta</a:t>
            </a:r>
            <a:r>
              <a:rPr lang="it-IT" spc="-1" dirty="0">
                <a:solidFill>
                  <a:prstClr val="black"/>
                </a:solidFill>
                <a:latin typeface="Avenir Next LT Pro" panose="020B0504020202020204" pitchFamily="34" charset="0"/>
                <a:ea typeface="Arial"/>
              </a:rPr>
              <a:t> a controllare i livelli di zucchero nel sangue</a:t>
            </a:r>
          </a:p>
          <a:p>
            <a:pPr marL="18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ct val="200000"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venir Next LT Pro" panose="020B0504020202020204" pitchFamily="34" charset="0"/>
                <a:ea typeface="Arial"/>
                <a:cs typeface="+mn-cs"/>
              </a:rPr>
              <a:t>
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6D8AD0-C02A-41B9-A973-9726D72B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52" y="2093860"/>
            <a:ext cx="3429924" cy="267027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DF30D34-E8CE-4EA5-A2C9-CF03A0B23E0C}"/>
              </a:ext>
            </a:extLst>
          </p:cNvPr>
          <p:cNvSpPr/>
          <p:nvPr/>
        </p:nvSpPr>
        <p:spPr>
          <a:xfrm>
            <a:off x="4527816" y="438368"/>
            <a:ext cx="7187172" cy="5939571"/>
          </a:xfrm>
          <a:prstGeom prst="rect">
            <a:avLst/>
          </a:prstGeom>
          <a:solidFill>
            <a:srgbClr val="2F9A21"/>
          </a:solidFill>
          <a:ln>
            <a:solidFill>
              <a:srgbClr val="2F9A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100" u="sng" dirty="0" err="1">
                <a:latin typeface="Avenir Next LT Pro" panose="020B0504020202020204" pitchFamily="34" charset="0"/>
              </a:rPr>
              <a:t>H</a:t>
            </a:r>
            <a:r>
              <a:rPr lang="it-IT" sz="2100" u="sng" dirty="0" err="1" smtClean="0">
                <a:latin typeface="Avenir Next LT Pro" panose="020B0504020202020204" pitchFamily="34" charset="0"/>
              </a:rPr>
              <a:t>rană</a:t>
            </a:r>
            <a:r>
              <a:rPr lang="it-IT" sz="2100" u="sng" dirty="0" smtClean="0">
                <a:latin typeface="Avenir Next LT Pro" panose="020B0504020202020204" pitchFamily="34" charset="0"/>
              </a:rPr>
              <a:t> </a:t>
            </a:r>
            <a:r>
              <a:rPr lang="it-IT" sz="2100" u="sng" dirty="0" err="1" smtClean="0">
                <a:latin typeface="Avenir Next LT Pro" panose="020B0504020202020204" pitchFamily="34" charset="0"/>
              </a:rPr>
              <a:t>pentru</a:t>
            </a:r>
            <a:r>
              <a:rPr lang="it-IT" sz="2100" u="sng" dirty="0" smtClean="0">
                <a:latin typeface="Avenir Next LT Pro" panose="020B0504020202020204" pitchFamily="34" charset="0"/>
              </a:rPr>
              <a:t> </a:t>
            </a:r>
            <a:r>
              <a:rPr lang="it-IT" sz="2100" u="sng" dirty="0" err="1" smtClean="0">
                <a:latin typeface="Avenir Next LT Pro" panose="020B0504020202020204" pitchFamily="34" charset="0"/>
              </a:rPr>
              <a:t>probioticele</a:t>
            </a:r>
            <a:r>
              <a:rPr lang="it-IT" sz="2100" u="sng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smtClean="0">
                <a:latin typeface="Avenir Next LT Pro" panose="020B0504020202020204" pitchFamily="34" charset="0"/>
              </a:rPr>
              <a:t>care </a:t>
            </a:r>
            <a:r>
              <a:rPr lang="it-IT" sz="2100" dirty="0" err="1" smtClean="0">
                <a:latin typeface="Avenir Next LT Pro" panose="020B0504020202020204" pitchFamily="34" charset="0"/>
              </a:rPr>
              <a:t>cresc</a:t>
            </a:r>
            <a:r>
              <a:rPr lang="it-IT" sz="2100" dirty="0" smtClean="0">
                <a:latin typeface="Avenir Next LT Pro" panose="020B0504020202020204" pitchFamily="34" charset="0"/>
              </a:rPr>
              <a:t>, se </a:t>
            </a:r>
            <a:r>
              <a:rPr lang="it-IT" sz="2100" dirty="0" err="1" smtClean="0">
                <a:latin typeface="Avenir Next LT Pro" panose="020B0504020202020204" pitchFamily="34" charset="0"/>
              </a:rPr>
              <a:t>înmulțesc</a:t>
            </a:r>
            <a:r>
              <a:rPr lang="it-IT" sz="2100" dirty="0" smtClean="0">
                <a:latin typeface="Avenir Next LT Pro" panose="020B0504020202020204" pitchFamily="34" charset="0"/>
              </a:rPr>
              <a:t> și </a:t>
            </a:r>
            <a:r>
              <a:rPr lang="it-IT" sz="2100" dirty="0" err="1" smtClean="0">
                <a:latin typeface="Avenir Next LT Pro" panose="020B0504020202020204" pitchFamily="34" charset="0"/>
              </a:rPr>
              <a:t>supraviețuiesc</a:t>
            </a:r>
            <a:r>
              <a:rPr lang="it-IT" sz="2100" dirty="0" smtClean="0">
                <a:latin typeface="Avenir Next LT Pro" panose="020B0504020202020204" pitchFamily="34" charset="0"/>
              </a:rPr>
              <a:t> în intestin.</a:t>
            </a:r>
          </a:p>
          <a:p>
            <a:endParaRPr lang="it-IT" sz="2100" dirty="0" smtClean="0">
              <a:latin typeface="Avenir Next LT Pro" panose="020B0504020202020204" pitchFamily="34" charset="0"/>
            </a:endParaRPr>
          </a:p>
          <a:p>
            <a:r>
              <a:rPr lang="it-IT" sz="2100" b="1" u="sng" dirty="0" smtClean="0">
                <a:latin typeface="Avenir Next LT Pro" panose="020B0504020202020204" pitchFamily="34" charset="0"/>
              </a:rPr>
              <a:t>Fibre solubile </a:t>
            </a:r>
            <a:r>
              <a:rPr lang="it-IT" sz="2000" dirty="0" err="1" smtClean="0">
                <a:latin typeface="Avenir Next LT Pro" panose="020B0504020202020204" pitchFamily="34" charset="0"/>
              </a:rPr>
              <a:t>formează</a:t>
            </a:r>
            <a:r>
              <a:rPr lang="it-IT" sz="2000" dirty="0" smtClean="0">
                <a:latin typeface="Avenir Next LT Pro" panose="020B0504020202020204" pitchFamily="34" charset="0"/>
              </a:rPr>
              <a:t> un gel in </a:t>
            </a:r>
            <a:r>
              <a:rPr lang="it-IT" sz="2000" dirty="0" err="1" smtClean="0">
                <a:latin typeface="Avenir Next LT Pro" panose="020B0504020202020204" pitchFamily="34" charset="0"/>
              </a:rPr>
              <a:t>amestec</a:t>
            </a:r>
            <a:r>
              <a:rPr lang="it-IT" sz="2000" dirty="0" smtClean="0">
                <a:latin typeface="Avenir Next LT Pro" panose="020B0504020202020204" pitchFamily="34" charset="0"/>
              </a:rPr>
              <a:t> cu </a:t>
            </a:r>
            <a:r>
              <a:rPr lang="it-IT" sz="2000" dirty="0" err="1" smtClean="0">
                <a:latin typeface="Avenir Next LT Pro" panose="020B0504020202020204" pitchFamily="34" charset="0"/>
              </a:rPr>
              <a:t>lichidele</a:t>
            </a:r>
            <a:r>
              <a:rPr lang="it-IT" sz="2000" dirty="0" smtClean="0">
                <a:latin typeface="Avenir Next LT Pro" panose="020B0504020202020204" pitchFamily="34" charset="0"/>
              </a:rPr>
              <a:t> și </a:t>
            </a:r>
            <a:r>
              <a:rPr lang="it-IT" sz="2000" dirty="0" err="1" smtClean="0">
                <a:latin typeface="Avenir Next LT Pro" panose="020B0504020202020204" pitchFamily="34" charset="0"/>
              </a:rPr>
              <a:t>contribuie</a:t>
            </a:r>
            <a:r>
              <a:rPr lang="it-IT" sz="2000" dirty="0" smtClean="0">
                <a:latin typeface="Avenir Next LT Pro" panose="020B0504020202020204" pitchFamily="34" charset="0"/>
              </a:rPr>
              <a:t> la </a:t>
            </a:r>
            <a:r>
              <a:rPr lang="it-IT" sz="2000" dirty="0" err="1" smtClean="0">
                <a:latin typeface="Avenir Next LT Pro" panose="020B0504020202020204" pitchFamily="34" charset="0"/>
              </a:rPr>
              <a:t>scaderea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nivelului</a:t>
            </a:r>
            <a:r>
              <a:rPr lang="it-IT" sz="2000" dirty="0" smtClean="0">
                <a:latin typeface="Avenir Next LT Pro" panose="020B0504020202020204" pitchFamily="34" charset="0"/>
              </a:rPr>
              <a:t> de </a:t>
            </a:r>
            <a:r>
              <a:rPr lang="it-IT" sz="2000" dirty="0" err="1" smtClean="0">
                <a:latin typeface="Avenir Next LT Pro" panose="020B0504020202020204" pitchFamily="34" charset="0"/>
              </a:rPr>
              <a:t>colesterol</a:t>
            </a:r>
            <a:r>
              <a:rPr lang="it-IT" sz="2000" dirty="0" smtClean="0">
                <a:latin typeface="Avenir Next LT Pro" panose="020B0504020202020204" pitchFamily="34" charset="0"/>
              </a:rPr>
              <a:t> in </a:t>
            </a:r>
            <a:r>
              <a:rPr lang="it-IT" sz="2000" dirty="0" err="1" smtClean="0">
                <a:latin typeface="Avenir Next LT Pro" panose="020B0504020202020204" pitchFamily="34" charset="0"/>
              </a:rPr>
              <a:t>sange</a:t>
            </a:r>
            <a:endParaRPr lang="it-IT" sz="2000" dirty="0" smtClean="0">
              <a:latin typeface="Avenir Next LT Pro" panose="020B0504020202020204" pitchFamily="34" charset="0"/>
            </a:endParaRPr>
          </a:p>
          <a:p>
            <a:endParaRPr lang="it-IT" sz="2100" dirty="0" smtClean="0">
              <a:latin typeface="Avenir Next LT Pro" panose="020B0504020202020204" pitchFamily="34" charset="0"/>
            </a:endParaRPr>
          </a:p>
          <a:p>
            <a:r>
              <a:rPr lang="it-IT" sz="2100" b="1" u="sng" dirty="0" err="1" smtClean="0">
                <a:latin typeface="Avenir Next LT Pro" panose="020B0504020202020204" pitchFamily="34" charset="0"/>
              </a:rPr>
              <a:t>Fibrele</a:t>
            </a:r>
            <a:r>
              <a:rPr lang="it-IT" sz="2100" b="1" u="sng" dirty="0" smtClean="0">
                <a:latin typeface="Avenir Next LT Pro" panose="020B0504020202020204" pitchFamily="34" charset="0"/>
              </a:rPr>
              <a:t> insolubile </a:t>
            </a:r>
            <a:r>
              <a:rPr lang="it-IT" sz="2000" dirty="0" smtClean="0">
                <a:latin typeface="Avenir Next LT Pro" panose="020B0504020202020204" pitchFamily="34" charset="0"/>
              </a:rPr>
              <a:t>nu </a:t>
            </a:r>
            <a:r>
              <a:rPr lang="it-IT" sz="2000" dirty="0" err="1" smtClean="0">
                <a:latin typeface="Avenir Next LT Pro" panose="020B0504020202020204" pitchFamily="34" charset="0"/>
              </a:rPr>
              <a:t>sunt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digerabile</a:t>
            </a:r>
            <a:r>
              <a:rPr lang="it-IT" sz="2000" dirty="0" smtClean="0">
                <a:latin typeface="Avenir Next LT Pro" panose="020B0504020202020204" pitchFamily="34" charset="0"/>
              </a:rPr>
              <a:t>, </a:t>
            </a:r>
            <a:r>
              <a:rPr lang="it-IT" sz="2000" dirty="0" err="1" smtClean="0">
                <a:latin typeface="Avenir Next LT Pro" panose="020B0504020202020204" pitchFamily="34" charset="0"/>
              </a:rPr>
              <a:t>mentin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senzația</a:t>
            </a:r>
            <a:r>
              <a:rPr lang="it-IT" sz="2000" dirty="0" smtClean="0">
                <a:latin typeface="Avenir Next LT Pro" panose="020B0504020202020204" pitchFamily="34" charset="0"/>
              </a:rPr>
              <a:t> de </a:t>
            </a:r>
            <a:r>
              <a:rPr lang="it-IT" sz="2000" dirty="0" err="1" smtClean="0">
                <a:latin typeface="Avenir Next LT Pro" panose="020B0504020202020204" pitchFamily="34" charset="0"/>
              </a:rPr>
              <a:t>sațietate</a:t>
            </a:r>
            <a:r>
              <a:rPr lang="it-IT" sz="2000" dirty="0" smtClean="0">
                <a:latin typeface="Avenir Next LT Pro" panose="020B0504020202020204" pitchFamily="34" charset="0"/>
              </a:rPr>
              <a:t> și nu </a:t>
            </a:r>
            <a:r>
              <a:rPr lang="it-IT" sz="2000" dirty="0" err="1" smtClean="0">
                <a:latin typeface="Avenir Next LT Pro" panose="020B0504020202020204" pitchFamily="34" charset="0"/>
              </a:rPr>
              <a:t>aduc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nici</a:t>
            </a:r>
            <a:r>
              <a:rPr lang="it-IT" sz="2000" dirty="0" smtClean="0">
                <a:latin typeface="Avenir Next LT Pro" panose="020B0504020202020204" pitchFamily="34" charset="0"/>
              </a:rPr>
              <a:t> un </a:t>
            </a:r>
            <a:r>
              <a:rPr lang="it-IT" sz="2000" dirty="0" err="1" smtClean="0">
                <a:latin typeface="Avenir Next LT Pro" panose="020B0504020202020204" pitchFamily="34" charset="0"/>
              </a:rPr>
              <a:t>aport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caloric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organismului</a:t>
            </a:r>
            <a:r>
              <a:rPr lang="it-IT" sz="2000" dirty="0" smtClean="0">
                <a:latin typeface="Avenir Next LT Pro" panose="020B0504020202020204" pitchFamily="34" charset="0"/>
              </a:rPr>
              <a:t> (</a:t>
            </a:r>
            <a:r>
              <a:rPr lang="it-IT" sz="2000" dirty="0" err="1" smtClean="0">
                <a:latin typeface="Avenir Next LT Pro" panose="020B0504020202020204" pitchFamily="34" charset="0"/>
              </a:rPr>
              <a:t>important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pt</a:t>
            </a:r>
            <a:r>
              <a:rPr lang="it-IT" sz="2000" dirty="0" smtClean="0">
                <a:latin typeface="Avenir Next LT Pro" panose="020B0504020202020204" pitchFamily="34" charset="0"/>
              </a:rPr>
              <a:t> </a:t>
            </a:r>
            <a:r>
              <a:rPr lang="it-IT" sz="2000" dirty="0" err="1" smtClean="0">
                <a:latin typeface="Avenir Next LT Pro" panose="020B0504020202020204" pitchFamily="34" charset="0"/>
              </a:rPr>
              <a:t>pierderea</a:t>
            </a:r>
            <a:r>
              <a:rPr lang="it-IT" sz="2000" dirty="0" smtClean="0">
                <a:latin typeface="Avenir Next LT Pro" panose="020B0504020202020204" pitchFamily="34" charset="0"/>
              </a:rPr>
              <a:t> în </a:t>
            </a:r>
            <a:r>
              <a:rPr lang="it-IT" sz="2000" dirty="0" err="1" smtClean="0">
                <a:latin typeface="Avenir Next LT Pro" panose="020B0504020202020204" pitchFamily="34" charset="0"/>
              </a:rPr>
              <a:t>greutate</a:t>
            </a:r>
            <a:r>
              <a:rPr lang="it-IT" sz="2000" dirty="0" smtClean="0">
                <a:latin typeface="Avenir Next LT Pro" panose="020B0504020202020204" pitchFamily="34" charset="0"/>
              </a:rPr>
              <a:t>).</a:t>
            </a:r>
          </a:p>
          <a:p>
            <a:endParaRPr lang="it-IT" sz="2100" dirty="0" smtClean="0">
              <a:latin typeface="Avenir Next LT Pro" panose="020B0504020202020204" pitchFamily="34" charset="0"/>
            </a:endParaRPr>
          </a:p>
          <a:p>
            <a:r>
              <a:rPr lang="it-IT" sz="2100" b="1" u="sng" dirty="0" smtClean="0">
                <a:latin typeface="Avenir Next LT Pro" panose="020B0504020202020204" pitchFamily="34" charset="0"/>
              </a:rPr>
              <a:t>Alte </a:t>
            </a:r>
            <a:r>
              <a:rPr lang="it-IT" sz="2100" b="1" u="sng" dirty="0" err="1" smtClean="0">
                <a:latin typeface="Avenir Next LT Pro" panose="020B0504020202020204" pitchFamily="34" charset="0"/>
              </a:rPr>
              <a:t>beneficii</a:t>
            </a:r>
            <a:r>
              <a:rPr lang="it-IT" sz="2100" b="1" u="sng" dirty="0" smtClean="0">
                <a:latin typeface="Avenir Next LT Pro" panose="020B0504020202020204" pitchFamily="34" charset="0"/>
              </a:rPr>
              <a:t> </a:t>
            </a:r>
            <a:r>
              <a:rPr lang="it-IT" sz="2100" b="1" u="sng" dirty="0" err="1" smtClean="0">
                <a:latin typeface="Avenir Next LT Pro" panose="020B0504020202020204" pitchFamily="34" charset="0"/>
              </a:rPr>
              <a:t>ale</a:t>
            </a:r>
            <a:r>
              <a:rPr lang="it-IT" sz="2100" b="1" u="sng" dirty="0" smtClean="0">
                <a:latin typeface="Avenir Next LT Pro" panose="020B0504020202020204" pitchFamily="34" charset="0"/>
              </a:rPr>
              <a:t> </a:t>
            </a:r>
            <a:r>
              <a:rPr lang="it-IT" sz="2100" b="1" u="sng" dirty="0" err="1" smtClean="0">
                <a:latin typeface="Avenir Next LT Pro" panose="020B0504020202020204" pitchFamily="34" charset="0"/>
              </a:rPr>
              <a:t>fibrelor</a:t>
            </a:r>
            <a:r>
              <a:rPr lang="it-IT" sz="2100" u="sng" dirty="0" smtClean="0">
                <a:latin typeface="Avenir Next LT Pro" panose="020B0504020202020204" pitchFamily="34" charset="0"/>
              </a:rPr>
              <a:t>:</a:t>
            </a:r>
          </a:p>
          <a:p>
            <a:endParaRPr lang="it-IT" sz="2100" u="sng" dirty="0" smtClean="0">
              <a:latin typeface="Avenir Next LT Pro" panose="020B0504020202020204" pitchFamily="34" charset="0"/>
            </a:endParaRPr>
          </a:p>
          <a:p>
            <a:r>
              <a:rPr lang="it-IT" sz="2100" dirty="0" err="1" smtClean="0">
                <a:latin typeface="Avenir Next LT Pro" panose="020B0504020202020204" pitchFamily="34" charset="0"/>
              </a:rPr>
              <a:t>cresc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frecventa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scaunelor</a:t>
            </a:r>
            <a:r>
              <a:rPr lang="it-IT" sz="2100" dirty="0" smtClean="0">
                <a:latin typeface="Avenir Next LT Pro" panose="020B0504020202020204" pitchFamily="34" charset="0"/>
              </a:rPr>
              <a:t>, </a:t>
            </a:r>
            <a:r>
              <a:rPr lang="it-IT" sz="2100" dirty="0" err="1" smtClean="0">
                <a:latin typeface="Avenir Next LT Pro" panose="020B0504020202020204" pitchFamily="34" charset="0"/>
              </a:rPr>
              <a:t>amelioreaza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simptomele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constipației</a:t>
            </a:r>
            <a:r>
              <a:rPr lang="it-IT" sz="2100" dirty="0" smtClean="0">
                <a:latin typeface="Avenir Next LT Pro" panose="020B0504020202020204" pitchFamily="34" charset="0"/>
              </a:rPr>
              <a:t> și </a:t>
            </a:r>
            <a:r>
              <a:rPr lang="it-IT" sz="2100" dirty="0" err="1" smtClean="0">
                <a:latin typeface="Avenir Next LT Pro" panose="020B0504020202020204" pitchFamily="34" charset="0"/>
              </a:rPr>
              <a:t>reduc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riscul</a:t>
            </a:r>
            <a:r>
              <a:rPr lang="it-IT" sz="2100" dirty="0" smtClean="0">
                <a:latin typeface="Avenir Next LT Pro" panose="020B0504020202020204" pitchFamily="34" charset="0"/>
              </a:rPr>
              <a:t> de </a:t>
            </a:r>
            <a:r>
              <a:rPr lang="it-IT" sz="2100" dirty="0" err="1" smtClean="0">
                <a:latin typeface="Avenir Next LT Pro" panose="020B0504020202020204" pitchFamily="34" charset="0"/>
              </a:rPr>
              <a:t>cancer</a:t>
            </a:r>
            <a:r>
              <a:rPr lang="it-IT" sz="2100" dirty="0" smtClean="0">
                <a:latin typeface="Avenir Next LT Pro" panose="020B0504020202020204" pitchFamily="34" charset="0"/>
              </a:rPr>
              <a:t> de colon</a:t>
            </a:r>
          </a:p>
          <a:p>
            <a:r>
              <a:rPr lang="it-IT" sz="2100" dirty="0" err="1" smtClean="0">
                <a:latin typeface="Avenir Next LT Pro" panose="020B0504020202020204" pitchFamily="34" charset="0"/>
              </a:rPr>
              <a:t>reglează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peristaltismul</a:t>
            </a:r>
            <a:endParaRPr lang="it-IT" sz="2100" dirty="0" smtClean="0">
              <a:latin typeface="Avenir Next LT Pro" panose="020B0504020202020204" pitchFamily="34" charset="0"/>
            </a:endParaRPr>
          </a:p>
          <a:p>
            <a:r>
              <a:rPr lang="it-IT" sz="2100" dirty="0" err="1" smtClean="0">
                <a:latin typeface="Avenir Next LT Pro" panose="020B0504020202020204" pitchFamily="34" charset="0"/>
              </a:rPr>
              <a:t>ajută</a:t>
            </a:r>
            <a:r>
              <a:rPr lang="it-IT" sz="2100" dirty="0" smtClean="0">
                <a:latin typeface="Avenir Next LT Pro" panose="020B0504020202020204" pitchFamily="34" charset="0"/>
              </a:rPr>
              <a:t> la </a:t>
            </a:r>
            <a:r>
              <a:rPr lang="it-IT" sz="2100" dirty="0" err="1" smtClean="0">
                <a:latin typeface="Avenir Next LT Pro" panose="020B0504020202020204" pitchFamily="34" charset="0"/>
              </a:rPr>
              <a:t>expulzarea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toxinelor</a:t>
            </a:r>
            <a:r>
              <a:rPr lang="it-IT" sz="2100" dirty="0" smtClean="0">
                <a:latin typeface="Avenir Next LT Pro" panose="020B0504020202020204" pitchFamily="34" charset="0"/>
              </a:rPr>
              <a:t> și a </a:t>
            </a:r>
            <a:r>
              <a:rPr lang="it-IT" sz="2100" dirty="0" err="1" smtClean="0">
                <a:latin typeface="Avenir Next LT Pro" panose="020B0504020202020204" pitchFamily="34" charset="0"/>
              </a:rPr>
              <a:t>resturilor</a:t>
            </a:r>
            <a:r>
              <a:rPr lang="it-IT" sz="2100" dirty="0" smtClean="0">
                <a:latin typeface="Avenir Next LT Pro" panose="020B0504020202020204" pitchFamily="34" charset="0"/>
              </a:rPr>
              <a:t> </a:t>
            </a:r>
            <a:r>
              <a:rPr lang="it-IT" sz="2100" dirty="0" err="1" smtClean="0">
                <a:latin typeface="Avenir Next LT Pro" panose="020B0504020202020204" pitchFamily="34" charset="0"/>
              </a:rPr>
              <a:t>nedigerate</a:t>
            </a:r>
            <a:r>
              <a:rPr lang="it-IT" sz="2100" dirty="0" smtClean="0">
                <a:latin typeface="Avenir Next LT Pro" panose="020B0504020202020204" pitchFamily="34" charset="0"/>
              </a:rPr>
              <a:t> de </a:t>
            </a:r>
            <a:r>
              <a:rPr lang="it-IT" sz="2100" dirty="0" err="1" smtClean="0">
                <a:latin typeface="Avenir Next LT Pro" panose="020B0504020202020204" pitchFamily="34" charset="0"/>
              </a:rPr>
              <a:t>alimente</a:t>
            </a:r>
            <a:endParaRPr lang="it-IT" sz="2100" dirty="0">
              <a:latin typeface="Avenir Next LT Pro" panose="020B05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5FB89B4-E773-4ECF-8A3B-0FB859B6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72" y="2115537"/>
            <a:ext cx="3429924" cy="36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1391</Words>
  <Application>Microsoft Office PowerPoint</Application>
  <PresentationFormat>Widescreen</PresentationFormat>
  <Paragraphs>373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Avenir Next LT Pro</vt:lpstr>
      <vt:lpstr>Bahnschrift SemiBold SemiConden</vt:lpstr>
      <vt:lpstr>Calibri</vt:lpstr>
      <vt:lpstr>Calibri Light</vt:lpstr>
      <vt:lpstr>Roboto Bold</vt:lpstr>
      <vt:lpstr>Times New Roman</vt:lpstr>
      <vt:lpstr>Wingdings</vt:lpstr>
      <vt:lpstr>Tema di Office</vt:lpstr>
      <vt:lpstr>Suntem ceea ce mâncăm ???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ABSORBȚIA CALCIULUI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PACK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 Alimenta NU înseamnă a se Nutri cu adevărat</dc:title>
  <dc:creator>marin gonta</dc:creator>
  <cp:lastModifiedBy>marin gonta</cp:lastModifiedBy>
  <cp:revision>80</cp:revision>
  <dcterms:created xsi:type="dcterms:W3CDTF">2020-05-01T11:10:50Z</dcterms:created>
  <dcterms:modified xsi:type="dcterms:W3CDTF">2020-05-07T15:36:07Z</dcterms:modified>
</cp:coreProperties>
</file>